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0"/>
  </p:notesMasterIdLst>
  <p:handoutMasterIdLst>
    <p:handoutMasterId r:id="rId41"/>
  </p:handoutMasterIdLst>
  <p:sldIdLst>
    <p:sldId id="256" r:id="rId2"/>
    <p:sldId id="315" r:id="rId3"/>
    <p:sldId id="279" r:id="rId4"/>
    <p:sldId id="331" r:id="rId5"/>
    <p:sldId id="288" r:id="rId6"/>
    <p:sldId id="289" r:id="rId7"/>
    <p:sldId id="290" r:id="rId8"/>
    <p:sldId id="291" r:id="rId9"/>
    <p:sldId id="292" r:id="rId10"/>
    <p:sldId id="293" r:id="rId11"/>
    <p:sldId id="295" r:id="rId12"/>
    <p:sldId id="294" r:id="rId13"/>
    <p:sldId id="296" r:id="rId14"/>
    <p:sldId id="297" r:id="rId15"/>
    <p:sldId id="298" r:id="rId16"/>
    <p:sldId id="317" r:id="rId17"/>
    <p:sldId id="299" r:id="rId18"/>
    <p:sldId id="300" r:id="rId19"/>
    <p:sldId id="301" r:id="rId20"/>
    <p:sldId id="318" r:id="rId21"/>
    <p:sldId id="323" r:id="rId22"/>
    <p:sldId id="304" r:id="rId23"/>
    <p:sldId id="324" r:id="rId24"/>
    <p:sldId id="325" r:id="rId25"/>
    <p:sldId id="326" r:id="rId26"/>
    <p:sldId id="327" r:id="rId27"/>
    <p:sldId id="309" r:id="rId28"/>
    <p:sldId id="328" r:id="rId29"/>
    <p:sldId id="329" r:id="rId30"/>
    <p:sldId id="312" r:id="rId31"/>
    <p:sldId id="330" r:id="rId32"/>
    <p:sldId id="314" r:id="rId33"/>
    <p:sldId id="322" r:id="rId34"/>
    <p:sldId id="319" r:id="rId35"/>
    <p:sldId id="320" r:id="rId36"/>
    <p:sldId id="321" r:id="rId37"/>
    <p:sldId id="270" r:id="rId38"/>
    <p:sldId id="264"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67487" autoAdjust="0"/>
  </p:normalViewPr>
  <p:slideViewPr>
    <p:cSldViewPr snapToGrid="0">
      <p:cViewPr varScale="1">
        <p:scale>
          <a:sx n="86" d="100"/>
          <a:sy n="86" d="100"/>
        </p:scale>
        <p:origin x="562" y="67"/>
      </p:cViewPr>
      <p:guideLst/>
    </p:cSldViewPr>
  </p:slideViewPr>
  <p:notesTextViewPr>
    <p:cViewPr>
      <p:scale>
        <a:sx n="1" d="1"/>
        <a:sy n="1" d="1"/>
      </p:scale>
      <p:origin x="0" y="0"/>
    </p:cViewPr>
  </p:notesTextViewPr>
  <p:notesViewPr>
    <p:cSldViewPr snapToGrid="0">
      <p:cViewPr varScale="1">
        <p:scale>
          <a:sx n="60" d="100"/>
          <a:sy n="60" d="100"/>
        </p:scale>
        <p:origin x="1670" y="4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A2E547D-1406-4A6F-8F93-E441204CE6E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76667F8A-B889-49B3-AC77-5DDF11A08AF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3B2889B-A0AC-4482-8592-5C96F2309420}" type="datetimeFigureOut">
              <a:rPr lang="en-US" smtClean="0"/>
              <a:t>7/3/2023</a:t>
            </a:fld>
            <a:endParaRPr lang="en-US"/>
          </a:p>
        </p:txBody>
      </p:sp>
      <p:sp>
        <p:nvSpPr>
          <p:cNvPr id="4" name="Footer Placeholder 3">
            <a:extLst>
              <a:ext uri="{FF2B5EF4-FFF2-40B4-BE49-F238E27FC236}">
                <a16:creationId xmlns:a16="http://schemas.microsoft.com/office/drawing/2014/main" id="{567AFD4F-C0E7-421C-AF77-6F9CC963C9C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1074AB9F-6726-4FB1-8769-82E23336CEB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D529299-61FF-4B93-ADA6-2FD5975D62F6}" type="slidenum">
              <a:rPr lang="en-US" smtClean="0"/>
              <a:t>‹#›</a:t>
            </a:fld>
            <a:endParaRPr lang="en-US"/>
          </a:p>
        </p:txBody>
      </p:sp>
    </p:spTree>
    <p:extLst>
      <p:ext uri="{BB962C8B-B14F-4D97-AF65-F5344CB8AC3E}">
        <p14:creationId xmlns:p14="http://schemas.microsoft.com/office/powerpoint/2010/main" val="14162700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30EB223-FFC0-462A-A3B8-EAA7CE0F8CBD}" type="datetimeFigureOut">
              <a:rPr lang="en-US" smtClean="0"/>
              <a:t>7/3/2023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849E9A-41F7-4779-A581-48A7C374A227}" type="slidenum">
              <a:rPr lang="en-US" smtClean="0"/>
              <a:t>‹#›</a:t>
            </a:fld>
            <a:endParaRPr lang="en-US" dirty="0"/>
          </a:p>
        </p:txBody>
      </p:sp>
    </p:spTree>
    <p:extLst>
      <p:ext uri="{BB962C8B-B14F-4D97-AF65-F5344CB8AC3E}">
        <p14:creationId xmlns:p14="http://schemas.microsoft.com/office/powerpoint/2010/main" val="11555188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latin typeface="Segoe UI" panose="020B0502040204020203" pitchFamily="34" charset="0"/>
                <a:cs typeface="Segoe UI" panose="020B0502040204020203" pitchFamily="34" charset="0"/>
              </a:rPr>
              <a:t>Once you find your sources, you will want to evaluate your sources using the following questions: </a:t>
            </a:r>
          </a:p>
          <a:p>
            <a:endParaRPr lang="en-US" i="0" dirty="0">
              <a:latin typeface="Segoe UI" panose="020B0502040204020203" pitchFamily="34" charset="0"/>
              <a:cs typeface="Segoe UI" panose="020B0502040204020203" pitchFamily="34" charset="0"/>
            </a:endParaRPr>
          </a:p>
          <a:p>
            <a:r>
              <a:rPr lang="en-US" b="1" i="0" dirty="0">
                <a:latin typeface="Segoe UI" panose="020B0502040204020203" pitchFamily="34" charset="0"/>
                <a:cs typeface="Segoe UI" panose="020B0502040204020203" pitchFamily="34" charset="0"/>
              </a:rPr>
              <a:t>Author: </a:t>
            </a:r>
          </a:p>
          <a:p>
            <a:pPr marL="171450" indent="-171450">
              <a:buFont typeface="Arial" panose="020B0604020202020204" pitchFamily="34" charset="0"/>
              <a:buChar char="•"/>
            </a:pPr>
            <a:r>
              <a:rPr lang="en-US" i="0" dirty="0">
                <a:latin typeface="Segoe UI" panose="020B0502040204020203" pitchFamily="34" charset="0"/>
                <a:cs typeface="Segoe UI" panose="020B0502040204020203" pitchFamily="34" charset="0"/>
              </a:rPr>
              <a:t>Who is the author?</a:t>
            </a:r>
          </a:p>
          <a:p>
            <a:pPr marL="171450" indent="-171450">
              <a:buFont typeface="Arial" panose="020B0604020202020204" pitchFamily="34" charset="0"/>
              <a:buChar char="•"/>
            </a:pPr>
            <a:r>
              <a:rPr lang="en-US" i="0" dirty="0">
                <a:latin typeface="Segoe UI" panose="020B0502040204020203" pitchFamily="34" charset="0"/>
                <a:cs typeface="Segoe UI" panose="020B0502040204020203" pitchFamily="34" charset="0"/>
              </a:rPr>
              <a:t>Why should I believe what he or she has to say on the topic?</a:t>
            </a:r>
          </a:p>
          <a:p>
            <a:pPr marL="171450" indent="-171450">
              <a:buFont typeface="Arial" panose="020B0604020202020204" pitchFamily="34" charset="0"/>
              <a:buChar char="•"/>
            </a:pPr>
            <a:r>
              <a:rPr lang="en-US" i="0" dirty="0">
                <a:latin typeface="Segoe UI" panose="020B0502040204020203" pitchFamily="34" charset="0"/>
                <a:cs typeface="Segoe UI" panose="020B0502040204020203" pitchFamily="34" charset="0"/>
              </a:rPr>
              <a:t>Is the author seen as an expert on the topic? How do you know?</a:t>
            </a:r>
          </a:p>
          <a:p>
            <a:pPr marL="171450" indent="-171450">
              <a:buFont typeface="Arial" panose="020B0604020202020204" pitchFamily="34" charset="0"/>
              <a:buChar char="•"/>
            </a:pPr>
            <a:endParaRPr lang="en-US" i="0" dirty="0">
              <a:latin typeface="Segoe UI" panose="020B0502040204020203" pitchFamily="34" charset="0"/>
              <a:cs typeface="Segoe UI" panose="020B0502040204020203" pitchFamily="34" charset="0"/>
            </a:endParaRPr>
          </a:p>
          <a:p>
            <a:pPr marL="0" indent="0">
              <a:buFont typeface="Arial" panose="020B0604020202020204" pitchFamily="34" charset="0"/>
              <a:buNone/>
            </a:pPr>
            <a:r>
              <a:rPr lang="en-US" b="1" i="0" dirty="0">
                <a:latin typeface="Segoe UI" panose="020B0502040204020203" pitchFamily="34" charset="0"/>
                <a:cs typeface="Segoe UI" panose="020B0502040204020203" pitchFamily="34" charset="0"/>
              </a:rPr>
              <a:t>Current: </a:t>
            </a:r>
          </a:p>
          <a:p>
            <a:pPr marL="171450" indent="-171450">
              <a:buFont typeface="Arial" panose="020B0604020202020204" pitchFamily="34" charset="0"/>
              <a:buChar char="•"/>
            </a:pPr>
            <a:r>
              <a:rPr lang="en-US" i="0" dirty="0">
                <a:latin typeface="Segoe UI" panose="020B0502040204020203" pitchFamily="34" charset="0"/>
                <a:cs typeface="Segoe UI" panose="020B0502040204020203" pitchFamily="34" charset="0"/>
              </a:rPr>
              <a:t>How current is the information in the source?</a:t>
            </a:r>
          </a:p>
          <a:p>
            <a:pPr marL="171450" indent="-171450">
              <a:buFont typeface="Arial" panose="020B0604020202020204" pitchFamily="34" charset="0"/>
              <a:buChar char="•"/>
            </a:pPr>
            <a:r>
              <a:rPr lang="en-US" i="0" dirty="0">
                <a:latin typeface="Segoe UI" panose="020B0502040204020203" pitchFamily="34" charset="0"/>
                <a:cs typeface="Segoe UI" panose="020B0502040204020203" pitchFamily="34" charset="0"/>
              </a:rPr>
              <a:t>When was the source published?</a:t>
            </a:r>
          </a:p>
          <a:p>
            <a:pPr marL="171450" indent="-171450">
              <a:buFont typeface="Arial" panose="020B0604020202020204" pitchFamily="34" charset="0"/>
              <a:buChar char="•"/>
            </a:pPr>
            <a:r>
              <a:rPr lang="en-US" i="0" dirty="0">
                <a:latin typeface="Segoe UI" panose="020B0502040204020203" pitchFamily="34" charset="0"/>
                <a:cs typeface="Segoe UI" panose="020B0502040204020203" pitchFamily="34" charset="0"/>
              </a:rPr>
              <a:t>Is the information out-of-date?</a:t>
            </a:r>
          </a:p>
          <a:p>
            <a:pPr marL="171450" indent="-171450">
              <a:buFont typeface="Arial" panose="020B0604020202020204" pitchFamily="34" charset="0"/>
              <a:buChar char="•"/>
            </a:pPr>
            <a:endParaRPr lang="en-US" b="1" i="0" dirty="0">
              <a:latin typeface="Segoe UI" panose="020B0502040204020203" pitchFamily="34" charset="0"/>
              <a:cs typeface="Segoe UI" panose="020B0502040204020203" pitchFamily="34" charset="0"/>
            </a:endParaRPr>
          </a:p>
          <a:p>
            <a:pPr marL="0" indent="0">
              <a:buFont typeface="Arial" panose="020B0604020202020204" pitchFamily="34" charset="0"/>
              <a:buNone/>
            </a:pPr>
            <a:r>
              <a:rPr lang="en-US" b="1" i="0" dirty="0">
                <a:latin typeface="Segoe UI" panose="020B0502040204020203" pitchFamily="34" charset="0"/>
                <a:cs typeface="Segoe UI" panose="020B0502040204020203" pitchFamily="34" charset="0"/>
              </a:rPr>
              <a:t>Accuracy: </a:t>
            </a:r>
          </a:p>
          <a:p>
            <a:pPr marL="171450" indent="-171450">
              <a:buFont typeface="Arial" panose="020B0604020202020204" pitchFamily="34" charset="0"/>
              <a:buChar char="•"/>
            </a:pPr>
            <a:r>
              <a:rPr lang="en-US" i="0" dirty="0">
                <a:latin typeface="Segoe UI" panose="020B0502040204020203" pitchFamily="34" charset="0"/>
                <a:cs typeface="Segoe UI" panose="020B0502040204020203" pitchFamily="34" charset="0"/>
              </a:rPr>
              <a:t>Is the content accurate?</a:t>
            </a:r>
          </a:p>
          <a:p>
            <a:pPr marL="171450" indent="-171450">
              <a:buFont typeface="Arial" panose="020B0604020202020204" pitchFamily="34" charset="0"/>
              <a:buChar char="•"/>
            </a:pPr>
            <a:r>
              <a:rPr lang="en-US" i="0" dirty="0">
                <a:latin typeface="Segoe UI" panose="020B0502040204020203" pitchFamily="34" charset="0"/>
                <a:cs typeface="Segoe UI" panose="020B0502040204020203" pitchFamily="34" charset="0"/>
              </a:rPr>
              <a:t>Is the information presented objectively?  Do they share the pros and cons?</a:t>
            </a:r>
          </a:p>
        </p:txBody>
      </p:sp>
      <p:sp>
        <p:nvSpPr>
          <p:cNvPr id="4" name="Slide Number Placeholder 3"/>
          <p:cNvSpPr>
            <a:spLocks noGrp="1"/>
          </p:cNvSpPr>
          <p:nvPr>
            <p:ph type="sldNum" sz="quarter" idx="10"/>
          </p:nvPr>
        </p:nvSpPr>
        <p:spPr/>
        <p:txBody>
          <a:bodyPr/>
          <a:lstStyle/>
          <a:p>
            <a:fld id="{BC849E9A-41F7-4779-A581-48A7C374A227}" type="slidenum">
              <a:rPr lang="en-US" smtClean="0"/>
              <a:t>37</a:t>
            </a:fld>
            <a:endParaRPr lang="en-US" dirty="0"/>
          </a:p>
        </p:txBody>
      </p:sp>
    </p:spTree>
    <p:extLst>
      <p:ext uri="{BB962C8B-B14F-4D97-AF65-F5344CB8AC3E}">
        <p14:creationId xmlns:p14="http://schemas.microsoft.com/office/powerpoint/2010/main" val="8981237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Segoe UI" panose="020B0502040204020203" pitchFamily="34" charset="0"/>
                <a:cs typeface="Segoe UI" panose="020B0502040204020203" pitchFamily="34" charset="0"/>
              </a:rPr>
              <a:t>You can use this slide as your opening or closing slide.  Should you choose to use it as a closing, make sure you review the main points of your presentation.  One creative way to do that is by adding animations to the various graphics on a slide.  This slide has 4 different graphics, and, when you view the slideshow, you will see that you can click to reveal the next graphic.  Similarly, as you review the main topics in your presentation, you may want each point to show up when you are addressing that topic. </a:t>
            </a:r>
          </a:p>
          <a:p>
            <a:endParaRPr lang="en-US" dirty="0">
              <a:latin typeface="Segoe UI" panose="020B0502040204020203" pitchFamily="34" charset="0"/>
              <a:cs typeface="Segoe UI" panose="020B0502040204020203" pitchFamily="34" charset="0"/>
            </a:endParaRPr>
          </a:p>
          <a:p>
            <a:r>
              <a:rPr lang="en-US" b="1" dirty="0">
                <a:latin typeface="Segoe UI" panose="020B0502040204020203" pitchFamily="34" charset="0"/>
                <a:cs typeface="Segoe UI" panose="020B0502040204020203" pitchFamily="34" charset="0"/>
              </a:rPr>
              <a:t>Add animation to images and graphics: </a:t>
            </a:r>
          </a:p>
          <a:p>
            <a:pPr marL="228600" indent="-228600">
              <a:buAutoNum type="arabicPeriod"/>
            </a:pPr>
            <a:r>
              <a:rPr lang="en-US" dirty="0">
                <a:latin typeface="Segoe UI" panose="020B0502040204020203" pitchFamily="34" charset="0"/>
                <a:cs typeface="Segoe UI" panose="020B0502040204020203" pitchFamily="34" charset="0"/>
              </a:rPr>
              <a:t>Select your image or graphic.</a:t>
            </a:r>
          </a:p>
          <a:p>
            <a:pPr marL="228600" indent="-228600">
              <a:buAutoNum type="arabicPeriod"/>
            </a:pPr>
            <a:r>
              <a:rPr lang="en-US" dirty="0">
                <a:latin typeface="Segoe UI" panose="020B0502040204020203" pitchFamily="34" charset="0"/>
                <a:cs typeface="Segoe UI" panose="020B0502040204020203" pitchFamily="34" charset="0"/>
              </a:rPr>
              <a:t>Click on the Animations tab.</a:t>
            </a:r>
          </a:p>
          <a:p>
            <a:pPr marL="228600" indent="-228600">
              <a:buAutoNum type="arabicPeriod"/>
            </a:pPr>
            <a:r>
              <a:rPr lang="en-US" dirty="0">
                <a:latin typeface="Segoe UI" panose="020B0502040204020203" pitchFamily="34" charset="0"/>
                <a:cs typeface="Segoe UI" panose="020B0502040204020203" pitchFamily="34" charset="0"/>
              </a:rPr>
              <a:t>Choose from the options.  The animation for this slide is “Split”.  The drop-down menu in the Animation section gives even more animations you can use.</a:t>
            </a:r>
          </a:p>
          <a:p>
            <a:pPr marL="228600" indent="-228600">
              <a:buAutoNum type="arabicPeriod"/>
            </a:pPr>
            <a:r>
              <a:rPr lang="en-US" dirty="0">
                <a:latin typeface="Segoe UI" panose="020B0502040204020203" pitchFamily="34" charset="0"/>
                <a:cs typeface="Segoe UI" panose="020B0502040204020203" pitchFamily="34" charset="0"/>
              </a:rPr>
              <a:t>If you have multiple graphics or images, you will see a number appear next to it that notes the order of the animations.</a:t>
            </a:r>
          </a:p>
          <a:p>
            <a:pPr marL="228600" indent="-228600">
              <a:buAutoNum type="arabicPeriod"/>
            </a:pPr>
            <a:endParaRPr lang="en-US" b="1" dirty="0">
              <a:latin typeface="Segoe UI" panose="020B0502040204020203" pitchFamily="34" charset="0"/>
              <a:cs typeface="Segoe UI" panose="020B0502040204020203" pitchFamily="34" charset="0"/>
            </a:endParaRPr>
          </a:p>
          <a:p>
            <a:pPr marL="0" indent="0">
              <a:buNone/>
            </a:pPr>
            <a:r>
              <a:rPr lang="en-US" b="1" dirty="0">
                <a:latin typeface="Segoe UI" panose="020B0502040204020203" pitchFamily="34" charset="0"/>
                <a:cs typeface="Segoe UI" panose="020B0502040204020203" pitchFamily="34" charset="0"/>
              </a:rPr>
              <a:t>Note: You will want to choose the animations carefully.  You do not want to make your audience dizzy from your presentation.</a:t>
            </a:r>
          </a:p>
        </p:txBody>
      </p:sp>
      <p:sp>
        <p:nvSpPr>
          <p:cNvPr id="4" name="Slide Number Placeholder 3"/>
          <p:cNvSpPr>
            <a:spLocks noGrp="1"/>
          </p:cNvSpPr>
          <p:nvPr>
            <p:ph type="sldNum" sz="quarter" idx="10"/>
          </p:nvPr>
        </p:nvSpPr>
        <p:spPr/>
        <p:txBody>
          <a:bodyPr/>
          <a:lstStyle/>
          <a:p>
            <a:fld id="{BC849E9A-41F7-4779-A581-48A7C374A227}" type="slidenum">
              <a:rPr lang="en-US" smtClean="0"/>
              <a:t>38</a:t>
            </a:fld>
            <a:endParaRPr lang="en-US" dirty="0"/>
          </a:p>
        </p:txBody>
      </p:sp>
    </p:spTree>
    <p:extLst>
      <p:ext uri="{BB962C8B-B14F-4D97-AF65-F5344CB8AC3E}">
        <p14:creationId xmlns:p14="http://schemas.microsoft.com/office/powerpoint/2010/main" val="6442024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9718B7-7F68-4CC9-8291-332587FA31D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181D6BB-0446-49E8-8677-EADF274E952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35AEE24-534A-40F1-99E4-00B7D5FD9124}"/>
              </a:ext>
            </a:extLst>
          </p:cNvPr>
          <p:cNvSpPr>
            <a:spLocks noGrp="1"/>
          </p:cNvSpPr>
          <p:nvPr>
            <p:ph type="dt" sz="half" idx="10"/>
          </p:nvPr>
        </p:nvSpPr>
        <p:spPr/>
        <p:txBody>
          <a:bodyPr/>
          <a:lstStyle/>
          <a:p>
            <a:fld id="{DECF21A4-E71B-4D3A-AF45-E989C23A7BB1}" type="datetimeFigureOut">
              <a:rPr lang="en-US" smtClean="0"/>
              <a:t>7/3/2023</a:t>
            </a:fld>
            <a:endParaRPr lang="en-US" dirty="0"/>
          </a:p>
        </p:txBody>
      </p:sp>
      <p:sp>
        <p:nvSpPr>
          <p:cNvPr id="5" name="Footer Placeholder 4">
            <a:extLst>
              <a:ext uri="{FF2B5EF4-FFF2-40B4-BE49-F238E27FC236}">
                <a16:creationId xmlns:a16="http://schemas.microsoft.com/office/drawing/2014/main" id="{CD594011-48FF-493D-8286-F62D3455253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880EFCD-7E72-4882-86DC-2F371D7D9516}"/>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11528132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A47D73-EDDA-49A6-BA12-1CA980DA9BC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189B82E-4CA1-47A5-B133-FBD4D8A8398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38A267F-D142-4D04-9F03-6CB099E6FA32}"/>
              </a:ext>
            </a:extLst>
          </p:cNvPr>
          <p:cNvSpPr>
            <a:spLocks noGrp="1"/>
          </p:cNvSpPr>
          <p:nvPr>
            <p:ph type="dt" sz="half" idx="10"/>
          </p:nvPr>
        </p:nvSpPr>
        <p:spPr/>
        <p:txBody>
          <a:bodyPr/>
          <a:lstStyle/>
          <a:p>
            <a:fld id="{DECF21A4-E71B-4D3A-AF45-E989C23A7BB1}" type="datetimeFigureOut">
              <a:rPr lang="en-US" smtClean="0"/>
              <a:t>7/3/2023</a:t>
            </a:fld>
            <a:endParaRPr lang="en-US" dirty="0"/>
          </a:p>
        </p:txBody>
      </p:sp>
      <p:sp>
        <p:nvSpPr>
          <p:cNvPr id="5" name="Footer Placeholder 4">
            <a:extLst>
              <a:ext uri="{FF2B5EF4-FFF2-40B4-BE49-F238E27FC236}">
                <a16:creationId xmlns:a16="http://schemas.microsoft.com/office/drawing/2014/main" id="{705127CA-154D-4E90-B776-A2EE71F78D2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D5F0BA5-F4EE-4282-B111-76B869BE267D}"/>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30674087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256E92A-52E0-4710-BDEF-0A153468540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7A240E1-5EB0-47FD-AA37-BF945D136CC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1A14243-F1E4-487A-ABEC-30516A01DF2B}"/>
              </a:ext>
            </a:extLst>
          </p:cNvPr>
          <p:cNvSpPr>
            <a:spLocks noGrp="1"/>
          </p:cNvSpPr>
          <p:nvPr>
            <p:ph type="dt" sz="half" idx="10"/>
          </p:nvPr>
        </p:nvSpPr>
        <p:spPr/>
        <p:txBody>
          <a:bodyPr/>
          <a:lstStyle/>
          <a:p>
            <a:fld id="{DECF21A4-E71B-4D3A-AF45-E989C23A7BB1}" type="datetimeFigureOut">
              <a:rPr lang="en-US" smtClean="0"/>
              <a:t>7/3/2023</a:t>
            </a:fld>
            <a:endParaRPr lang="en-US" dirty="0"/>
          </a:p>
        </p:txBody>
      </p:sp>
      <p:sp>
        <p:nvSpPr>
          <p:cNvPr id="5" name="Footer Placeholder 4">
            <a:extLst>
              <a:ext uri="{FF2B5EF4-FFF2-40B4-BE49-F238E27FC236}">
                <a16:creationId xmlns:a16="http://schemas.microsoft.com/office/drawing/2014/main" id="{AC358244-98FD-472D-AB8C-075F71C10BF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4998D5A-820D-4519-967F-33320971CBAB}"/>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140243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6334F3-0709-471B-A734-C4B404F55B8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F795016-AF78-4708-9C5F-21110C197B0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AAEA2D1-B124-4454-AFDC-EA60A14BA121}"/>
              </a:ext>
            </a:extLst>
          </p:cNvPr>
          <p:cNvSpPr>
            <a:spLocks noGrp="1"/>
          </p:cNvSpPr>
          <p:nvPr>
            <p:ph type="dt" sz="half" idx="10"/>
          </p:nvPr>
        </p:nvSpPr>
        <p:spPr/>
        <p:txBody>
          <a:bodyPr/>
          <a:lstStyle/>
          <a:p>
            <a:fld id="{DECF21A4-E71B-4D3A-AF45-E989C23A7BB1}" type="datetimeFigureOut">
              <a:rPr lang="en-US" smtClean="0"/>
              <a:t>7/3/2023</a:t>
            </a:fld>
            <a:endParaRPr lang="en-US" dirty="0"/>
          </a:p>
        </p:txBody>
      </p:sp>
      <p:sp>
        <p:nvSpPr>
          <p:cNvPr id="5" name="Footer Placeholder 4">
            <a:extLst>
              <a:ext uri="{FF2B5EF4-FFF2-40B4-BE49-F238E27FC236}">
                <a16:creationId xmlns:a16="http://schemas.microsoft.com/office/drawing/2014/main" id="{B4F58000-F9D7-4A53-A6C5-E5E8154226B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0D22AAD-0D08-4F47-8D5A-EFE29017E8DD}"/>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42130462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36159-1280-4EE9-96D3-A56BD582661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BA27A78-1874-488A-B215-7D763D33818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84BB3D1-3138-4B69-BF5D-4B1A213451CA}"/>
              </a:ext>
            </a:extLst>
          </p:cNvPr>
          <p:cNvSpPr>
            <a:spLocks noGrp="1"/>
          </p:cNvSpPr>
          <p:nvPr>
            <p:ph type="dt" sz="half" idx="10"/>
          </p:nvPr>
        </p:nvSpPr>
        <p:spPr/>
        <p:txBody>
          <a:bodyPr/>
          <a:lstStyle/>
          <a:p>
            <a:fld id="{DECF21A4-E71B-4D3A-AF45-E989C23A7BB1}" type="datetimeFigureOut">
              <a:rPr lang="en-US" smtClean="0"/>
              <a:t>7/3/2023</a:t>
            </a:fld>
            <a:endParaRPr lang="en-US" dirty="0"/>
          </a:p>
        </p:txBody>
      </p:sp>
      <p:sp>
        <p:nvSpPr>
          <p:cNvPr id="5" name="Footer Placeholder 4">
            <a:extLst>
              <a:ext uri="{FF2B5EF4-FFF2-40B4-BE49-F238E27FC236}">
                <a16:creationId xmlns:a16="http://schemas.microsoft.com/office/drawing/2014/main" id="{0EFF90C5-31F4-4A22-AC00-3FB5ED291B2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951F787E-B946-4091-ABC6-F9DB06BBEE34}"/>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10892729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0CAA11-CC97-44E5-AE4D-808FD741A06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83AB6CB-9460-4BCA-86C5-5F26357AB80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9FAB0F6-401D-4BAF-A300-65AD684DF96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4561BBA-B185-4B45-B152-3D320E15F550}"/>
              </a:ext>
            </a:extLst>
          </p:cNvPr>
          <p:cNvSpPr>
            <a:spLocks noGrp="1"/>
          </p:cNvSpPr>
          <p:nvPr>
            <p:ph type="dt" sz="half" idx="10"/>
          </p:nvPr>
        </p:nvSpPr>
        <p:spPr/>
        <p:txBody>
          <a:bodyPr/>
          <a:lstStyle/>
          <a:p>
            <a:fld id="{DECF21A4-E71B-4D3A-AF45-E989C23A7BB1}" type="datetimeFigureOut">
              <a:rPr lang="en-US" smtClean="0"/>
              <a:t>7/3/2023</a:t>
            </a:fld>
            <a:endParaRPr lang="en-US" dirty="0"/>
          </a:p>
        </p:txBody>
      </p:sp>
      <p:sp>
        <p:nvSpPr>
          <p:cNvPr id="6" name="Footer Placeholder 5">
            <a:extLst>
              <a:ext uri="{FF2B5EF4-FFF2-40B4-BE49-F238E27FC236}">
                <a16:creationId xmlns:a16="http://schemas.microsoft.com/office/drawing/2014/main" id="{D61CD760-96AC-4821-A56B-0B805F2FAD44}"/>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2F750665-D5B5-4D0B-B2F0-CB6B027CDEC7}"/>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31380615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EA47C3-C498-415A-A057-E19BCEB5F28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BF6677F-2712-4810-A3AA-56FA75386D2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871B54A-6775-4978-8E19-32694C9B5E3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DBA1303-B245-476D-BD02-A4E4A359F6E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E8E898F-5B79-46F1-89C1-F827997CC48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B417A4D-2EC9-4294-BFF4-EAE22EE1099A}"/>
              </a:ext>
            </a:extLst>
          </p:cNvPr>
          <p:cNvSpPr>
            <a:spLocks noGrp="1"/>
          </p:cNvSpPr>
          <p:nvPr>
            <p:ph type="dt" sz="half" idx="10"/>
          </p:nvPr>
        </p:nvSpPr>
        <p:spPr/>
        <p:txBody>
          <a:bodyPr/>
          <a:lstStyle/>
          <a:p>
            <a:fld id="{DECF21A4-E71B-4D3A-AF45-E989C23A7BB1}" type="datetimeFigureOut">
              <a:rPr lang="en-US" smtClean="0"/>
              <a:t>7/3/2023</a:t>
            </a:fld>
            <a:endParaRPr lang="en-US" dirty="0"/>
          </a:p>
        </p:txBody>
      </p:sp>
      <p:sp>
        <p:nvSpPr>
          <p:cNvPr id="8" name="Footer Placeholder 7">
            <a:extLst>
              <a:ext uri="{FF2B5EF4-FFF2-40B4-BE49-F238E27FC236}">
                <a16:creationId xmlns:a16="http://schemas.microsoft.com/office/drawing/2014/main" id="{6150E317-3602-42A1-BB7F-0184072E8D5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50CE2C97-E26C-4A8B-93A0-B01E2C7F4522}"/>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22586984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9F68FC-5755-447A-8D7F-9ADED3E994A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AB50287-81AA-46CA-8CB3-53A7F8313741}"/>
              </a:ext>
            </a:extLst>
          </p:cNvPr>
          <p:cNvSpPr>
            <a:spLocks noGrp="1"/>
          </p:cNvSpPr>
          <p:nvPr>
            <p:ph type="dt" sz="half" idx="10"/>
          </p:nvPr>
        </p:nvSpPr>
        <p:spPr/>
        <p:txBody>
          <a:bodyPr/>
          <a:lstStyle/>
          <a:p>
            <a:fld id="{DECF21A4-E71B-4D3A-AF45-E989C23A7BB1}" type="datetimeFigureOut">
              <a:rPr lang="en-US" smtClean="0"/>
              <a:t>7/3/2023</a:t>
            </a:fld>
            <a:endParaRPr lang="en-US" dirty="0"/>
          </a:p>
        </p:txBody>
      </p:sp>
      <p:sp>
        <p:nvSpPr>
          <p:cNvPr id="4" name="Footer Placeholder 3">
            <a:extLst>
              <a:ext uri="{FF2B5EF4-FFF2-40B4-BE49-F238E27FC236}">
                <a16:creationId xmlns:a16="http://schemas.microsoft.com/office/drawing/2014/main" id="{2F1BA4AA-02C9-459E-9362-3DA60E3B5972}"/>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B2A2C8F-DBB4-4235-A67E-FB4039D9AA24}"/>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40683954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46ACAA5-F8E7-46E9-8BA7-A510948B62CC}"/>
              </a:ext>
            </a:extLst>
          </p:cNvPr>
          <p:cNvSpPr>
            <a:spLocks noGrp="1"/>
          </p:cNvSpPr>
          <p:nvPr>
            <p:ph type="dt" sz="half" idx="10"/>
          </p:nvPr>
        </p:nvSpPr>
        <p:spPr/>
        <p:txBody>
          <a:bodyPr/>
          <a:lstStyle/>
          <a:p>
            <a:fld id="{DECF21A4-E71B-4D3A-AF45-E989C23A7BB1}" type="datetimeFigureOut">
              <a:rPr lang="en-US" smtClean="0"/>
              <a:t>7/3/2023</a:t>
            </a:fld>
            <a:endParaRPr lang="en-US" dirty="0"/>
          </a:p>
        </p:txBody>
      </p:sp>
      <p:sp>
        <p:nvSpPr>
          <p:cNvPr id="3" name="Footer Placeholder 2">
            <a:extLst>
              <a:ext uri="{FF2B5EF4-FFF2-40B4-BE49-F238E27FC236}">
                <a16:creationId xmlns:a16="http://schemas.microsoft.com/office/drawing/2014/main" id="{D1F2DEE8-5654-4DCA-A8D0-D883E52B6FBC}"/>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0B179A5-4329-4057-9DEB-5B6E3AD1183F}"/>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6217904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91DA80-336B-4DBB-91A1-6E3E4B3C20A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840D456-F0A3-4789-A310-A23F01B2EC0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B8A8B05-7071-44D4-80F7-3E8191C9A49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5D8562E-E6F1-449B-909C-98426BA86B36}"/>
              </a:ext>
            </a:extLst>
          </p:cNvPr>
          <p:cNvSpPr>
            <a:spLocks noGrp="1"/>
          </p:cNvSpPr>
          <p:nvPr>
            <p:ph type="dt" sz="half" idx="10"/>
          </p:nvPr>
        </p:nvSpPr>
        <p:spPr/>
        <p:txBody>
          <a:bodyPr/>
          <a:lstStyle/>
          <a:p>
            <a:fld id="{DECF21A4-E71B-4D3A-AF45-E989C23A7BB1}" type="datetimeFigureOut">
              <a:rPr lang="en-US" smtClean="0"/>
              <a:t>7/3/2023</a:t>
            </a:fld>
            <a:endParaRPr lang="en-US" dirty="0"/>
          </a:p>
        </p:txBody>
      </p:sp>
      <p:sp>
        <p:nvSpPr>
          <p:cNvPr id="6" name="Footer Placeholder 5">
            <a:extLst>
              <a:ext uri="{FF2B5EF4-FFF2-40B4-BE49-F238E27FC236}">
                <a16:creationId xmlns:a16="http://schemas.microsoft.com/office/drawing/2014/main" id="{7EB47A9A-FB08-407B-A73A-0AC513F0FD5A}"/>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4BFF841F-796A-4FE6-B5E0-C8A4986793EE}"/>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108984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D474D-6779-4C23-BD3C-82F5DC3E3E2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A21096C-E430-49C7-A801-21C0BD95DC4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0024828F-334F-4A50-850D-10684F24527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33293F4-2B70-4BB5-A982-219E4133E251}"/>
              </a:ext>
            </a:extLst>
          </p:cNvPr>
          <p:cNvSpPr>
            <a:spLocks noGrp="1"/>
          </p:cNvSpPr>
          <p:nvPr>
            <p:ph type="dt" sz="half" idx="10"/>
          </p:nvPr>
        </p:nvSpPr>
        <p:spPr/>
        <p:txBody>
          <a:bodyPr/>
          <a:lstStyle/>
          <a:p>
            <a:fld id="{DECF21A4-E71B-4D3A-AF45-E989C23A7BB1}" type="datetimeFigureOut">
              <a:rPr lang="en-US" smtClean="0"/>
              <a:t>7/3/2023</a:t>
            </a:fld>
            <a:endParaRPr lang="en-US" dirty="0"/>
          </a:p>
        </p:txBody>
      </p:sp>
      <p:sp>
        <p:nvSpPr>
          <p:cNvPr id="6" name="Footer Placeholder 5">
            <a:extLst>
              <a:ext uri="{FF2B5EF4-FFF2-40B4-BE49-F238E27FC236}">
                <a16:creationId xmlns:a16="http://schemas.microsoft.com/office/drawing/2014/main" id="{C4F9A86F-B378-4759-B50E-2E0BFAE62463}"/>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B0A95BDC-FC58-4638-AA59-A3DA9931FD3D}"/>
              </a:ext>
            </a:extLst>
          </p:cNvPr>
          <p:cNvSpPr>
            <a:spLocks noGrp="1"/>
          </p:cNvSpPr>
          <p:nvPr>
            <p:ph type="sldNum" sz="quarter" idx="12"/>
          </p:nvPr>
        </p:nvSpPr>
        <p:spPr/>
        <p:txBody>
          <a:bodyPr/>
          <a:lstStyle/>
          <a:p>
            <a:fld id="{A6AF1B4E-90EC-4A51-B6E5-B702C054ECB0}" type="slidenum">
              <a:rPr lang="en-US" smtClean="0"/>
              <a:t>‹#›</a:t>
            </a:fld>
            <a:endParaRPr lang="en-US" dirty="0"/>
          </a:p>
        </p:txBody>
      </p:sp>
    </p:spTree>
    <p:extLst>
      <p:ext uri="{BB962C8B-B14F-4D97-AF65-F5344CB8AC3E}">
        <p14:creationId xmlns:p14="http://schemas.microsoft.com/office/powerpoint/2010/main" val="17908331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D80BC3B-525F-4038-9330-0729879F918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9629186-93D7-46FA-AE02-36D9426043A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1BF1CEB-0530-4996-BAEF-2E6A04DAD60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ECF21A4-E71B-4D3A-AF45-E989C23A7BB1}" type="datetimeFigureOut">
              <a:rPr lang="en-US" smtClean="0"/>
              <a:t>7/3/2023</a:t>
            </a:fld>
            <a:endParaRPr lang="en-US" dirty="0"/>
          </a:p>
        </p:txBody>
      </p:sp>
      <p:sp>
        <p:nvSpPr>
          <p:cNvPr id="5" name="Footer Placeholder 4">
            <a:extLst>
              <a:ext uri="{FF2B5EF4-FFF2-40B4-BE49-F238E27FC236}">
                <a16:creationId xmlns:a16="http://schemas.microsoft.com/office/drawing/2014/main" id="{C8DCFF3D-7353-4B4D-9E75-FA835E06E74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F382C8D6-8B0B-4982-9EE4-AA823C69C32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6AF1B4E-90EC-4A51-B6E5-B702C054ECB0}" type="slidenum">
              <a:rPr lang="en-US" smtClean="0"/>
              <a:t>‹#›</a:t>
            </a:fld>
            <a:endParaRPr lang="en-US" dirty="0"/>
          </a:p>
        </p:txBody>
      </p:sp>
    </p:spTree>
    <p:extLst>
      <p:ext uri="{BB962C8B-B14F-4D97-AF65-F5344CB8AC3E}">
        <p14:creationId xmlns:p14="http://schemas.microsoft.com/office/powerpoint/2010/main" val="40106040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8.svg"/></Relationships>
</file>

<file path=ppt/slides/_rels/slide10.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1.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1.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1.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1.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1.png"/><Relationship Id="rId1" Type="http://schemas.openxmlformats.org/officeDocument/2006/relationships/slideLayout" Target="../slideLayouts/slideLayout8.xml"/><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1.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1.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1.png"/><Relationship Id="rId1" Type="http://schemas.openxmlformats.org/officeDocument/2006/relationships/slideLayout" Target="../slideLayouts/slideLayout8.xml"/><Relationship Id="rId4" Type="http://schemas.openxmlformats.org/officeDocument/2006/relationships/image" Target="../media/image17.jpg"/></Relationships>
</file>

<file path=ppt/slides/_rels/slide2.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1.png"/><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9.svg"/><Relationship Id="rId7" Type="http://schemas.openxmlformats.org/officeDocument/2006/relationships/image" Target="../media/image21.jpg"/><Relationship Id="rId2" Type="http://schemas.openxmlformats.org/officeDocument/2006/relationships/image" Target="../media/image1.png"/><Relationship Id="rId1" Type="http://schemas.openxmlformats.org/officeDocument/2006/relationships/slideLayout" Target="../slideLayouts/slideLayout8.xml"/><Relationship Id="rId6" Type="http://schemas.openxmlformats.org/officeDocument/2006/relationships/image" Target="../media/image20.jpg"/><Relationship Id="rId5" Type="http://schemas.openxmlformats.org/officeDocument/2006/relationships/image" Target="../media/image19.jpg"/><Relationship Id="rId4" Type="http://schemas.openxmlformats.org/officeDocument/2006/relationships/image" Target="../media/image18.jpg"/></Relationships>
</file>

<file path=ppt/slides/_rels/slide21.xml.rels><?xml version="1.0" encoding="UTF-8" standalone="yes"?>
<Relationships xmlns="http://schemas.openxmlformats.org/package/2006/relationships"><Relationship Id="rId3" Type="http://schemas.openxmlformats.org/officeDocument/2006/relationships/image" Target="../media/image9.svg"/><Relationship Id="rId7" Type="http://schemas.openxmlformats.org/officeDocument/2006/relationships/image" Target="../media/image25.jpg"/><Relationship Id="rId2" Type="http://schemas.openxmlformats.org/officeDocument/2006/relationships/image" Target="../media/image1.png"/><Relationship Id="rId1" Type="http://schemas.openxmlformats.org/officeDocument/2006/relationships/slideLayout" Target="../slideLayouts/slideLayout8.xml"/><Relationship Id="rId6" Type="http://schemas.openxmlformats.org/officeDocument/2006/relationships/image" Target="../media/image24.jpg"/><Relationship Id="rId5" Type="http://schemas.openxmlformats.org/officeDocument/2006/relationships/image" Target="../media/image23.jpg"/><Relationship Id="rId4" Type="http://schemas.openxmlformats.org/officeDocument/2006/relationships/image" Target="../media/image22.jpg"/></Relationships>
</file>

<file path=ppt/slides/_rels/slide22.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1.png"/><Relationship Id="rId1" Type="http://schemas.openxmlformats.org/officeDocument/2006/relationships/slideLayout" Target="../slideLayouts/slideLayout8.xml"/><Relationship Id="rId4" Type="http://schemas.openxmlformats.org/officeDocument/2006/relationships/image" Target="../media/image26.jpg"/></Relationships>
</file>

<file path=ppt/slides/_rels/slide23.xml.rels><?xml version="1.0" encoding="UTF-8" standalone="yes"?>
<Relationships xmlns="http://schemas.openxmlformats.org/package/2006/relationships"><Relationship Id="rId3" Type="http://schemas.openxmlformats.org/officeDocument/2006/relationships/image" Target="../media/image9.svg"/><Relationship Id="rId7" Type="http://schemas.openxmlformats.org/officeDocument/2006/relationships/image" Target="../media/image30.jpg"/><Relationship Id="rId2" Type="http://schemas.openxmlformats.org/officeDocument/2006/relationships/image" Target="../media/image1.png"/><Relationship Id="rId1" Type="http://schemas.openxmlformats.org/officeDocument/2006/relationships/slideLayout" Target="../slideLayouts/slideLayout8.xml"/><Relationship Id="rId6" Type="http://schemas.openxmlformats.org/officeDocument/2006/relationships/image" Target="../media/image29.jpg"/><Relationship Id="rId5" Type="http://schemas.openxmlformats.org/officeDocument/2006/relationships/image" Target="../media/image28.jpg"/><Relationship Id="rId4" Type="http://schemas.openxmlformats.org/officeDocument/2006/relationships/image" Target="../media/image27.jpg"/></Relationships>
</file>

<file path=ppt/slides/_rels/slide24.xml.rels><?xml version="1.0" encoding="UTF-8" standalone="yes"?>
<Relationships xmlns="http://schemas.openxmlformats.org/package/2006/relationships"><Relationship Id="rId3" Type="http://schemas.openxmlformats.org/officeDocument/2006/relationships/image" Target="../media/image9.svg"/><Relationship Id="rId7" Type="http://schemas.openxmlformats.org/officeDocument/2006/relationships/image" Target="../media/image34.jpg"/><Relationship Id="rId2" Type="http://schemas.openxmlformats.org/officeDocument/2006/relationships/image" Target="../media/image1.png"/><Relationship Id="rId1" Type="http://schemas.openxmlformats.org/officeDocument/2006/relationships/slideLayout" Target="../slideLayouts/slideLayout8.xml"/><Relationship Id="rId6" Type="http://schemas.openxmlformats.org/officeDocument/2006/relationships/image" Target="../media/image33.jpg"/><Relationship Id="rId5" Type="http://schemas.openxmlformats.org/officeDocument/2006/relationships/image" Target="../media/image32.jpg"/><Relationship Id="rId4" Type="http://schemas.openxmlformats.org/officeDocument/2006/relationships/image" Target="../media/image31.jpg"/></Relationships>
</file>

<file path=ppt/slides/_rels/slide25.xml.rels><?xml version="1.0" encoding="UTF-8" standalone="yes"?>
<Relationships xmlns="http://schemas.openxmlformats.org/package/2006/relationships"><Relationship Id="rId3" Type="http://schemas.openxmlformats.org/officeDocument/2006/relationships/image" Target="../media/image9.svg"/><Relationship Id="rId7" Type="http://schemas.openxmlformats.org/officeDocument/2006/relationships/image" Target="../media/image38.jpg"/><Relationship Id="rId2" Type="http://schemas.openxmlformats.org/officeDocument/2006/relationships/image" Target="../media/image1.png"/><Relationship Id="rId1" Type="http://schemas.openxmlformats.org/officeDocument/2006/relationships/slideLayout" Target="../slideLayouts/slideLayout8.xml"/><Relationship Id="rId6" Type="http://schemas.openxmlformats.org/officeDocument/2006/relationships/image" Target="../media/image37.jpg"/><Relationship Id="rId5" Type="http://schemas.openxmlformats.org/officeDocument/2006/relationships/image" Target="../media/image36.jpg"/><Relationship Id="rId4" Type="http://schemas.openxmlformats.org/officeDocument/2006/relationships/image" Target="../media/image35.jpg"/></Relationships>
</file>

<file path=ppt/slides/_rels/slide26.xml.rels><?xml version="1.0" encoding="UTF-8" standalone="yes"?>
<Relationships xmlns="http://schemas.openxmlformats.org/package/2006/relationships"><Relationship Id="rId3" Type="http://schemas.openxmlformats.org/officeDocument/2006/relationships/image" Target="../media/image9.svg"/><Relationship Id="rId7" Type="http://schemas.openxmlformats.org/officeDocument/2006/relationships/image" Target="../media/image42.jpg"/><Relationship Id="rId2" Type="http://schemas.openxmlformats.org/officeDocument/2006/relationships/image" Target="../media/image1.png"/><Relationship Id="rId1" Type="http://schemas.openxmlformats.org/officeDocument/2006/relationships/slideLayout" Target="../slideLayouts/slideLayout8.xml"/><Relationship Id="rId6" Type="http://schemas.openxmlformats.org/officeDocument/2006/relationships/image" Target="../media/image41.jpg"/><Relationship Id="rId5" Type="http://schemas.openxmlformats.org/officeDocument/2006/relationships/image" Target="../media/image40.jpg"/><Relationship Id="rId4" Type="http://schemas.openxmlformats.org/officeDocument/2006/relationships/image" Target="../media/image39.jpg"/></Relationships>
</file>

<file path=ppt/slides/_rels/slide27.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1.png"/><Relationship Id="rId1" Type="http://schemas.openxmlformats.org/officeDocument/2006/relationships/slideLayout" Target="../slideLayouts/slideLayout8.xml"/><Relationship Id="rId4" Type="http://schemas.openxmlformats.org/officeDocument/2006/relationships/image" Target="../media/image43.jpg"/></Relationships>
</file>

<file path=ppt/slides/_rels/slide28.xml.rels><?xml version="1.0" encoding="UTF-8" standalone="yes"?>
<Relationships xmlns="http://schemas.openxmlformats.org/package/2006/relationships"><Relationship Id="rId3" Type="http://schemas.openxmlformats.org/officeDocument/2006/relationships/image" Target="../media/image9.svg"/><Relationship Id="rId7" Type="http://schemas.openxmlformats.org/officeDocument/2006/relationships/image" Target="../media/image47.jpg"/><Relationship Id="rId2" Type="http://schemas.openxmlformats.org/officeDocument/2006/relationships/image" Target="../media/image1.png"/><Relationship Id="rId1" Type="http://schemas.openxmlformats.org/officeDocument/2006/relationships/slideLayout" Target="../slideLayouts/slideLayout8.xml"/><Relationship Id="rId6" Type="http://schemas.openxmlformats.org/officeDocument/2006/relationships/image" Target="../media/image46.jpg"/><Relationship Id="rId5" Type="http://schemas.openxmlformats.org/officeDocument/2006/relationships/image" Target="../media/image45.jpg"/><Relationship Id="rId4" Type="http://schemas.openxmlformats.org/officeDocument/2006/relationships/image" Target="../media/image44.jpg"/></Relationships>
</file>

<file path=ppt/slides/_rels/slide29.xml.rels><?xml version="1.0" encoding="UTF-8" standalone="yes"?>
<Relationships xmlns="http://schemas.openxmlformats.org/package/2006/relationships"><Relationship Id="rId3" Type="http://schemas.openxmlformats.org/officeDocument/2006/relationships/image" Target="../media/image9.svg"/><Relationship Id="rId7" Type="http://schemas.openxmlformats.org/officeDocument/2006/relationships/image" Target="../media/image51.jpg"/><Relationship Id="rId2" Type="http://schemas.openxmlformats.org/officeDocument/2006/relationships/image" Target="../media/image1.png"/><Relationship Id="rId1" Type="http://schemas.openxmlformats.org/officeDocument/2006/relationships/slideLayout" Target="../slideLayouts/slideLayout8.xml"/><Relationship Id="rId6" Type="http://schemas.openxmlformats.org/officeDocument/2006/relationships/image" Target="../media/image50.jpg"/><Relationship Id="rId5" Type="http://schemas.openxmlformats.org/officeDocument/2006/relationships/image" Target="../media/image49.jpg"/><Relationship Id="rId4" Type="http://schemas.openxmlformats.org/officeDocument/2006/relationships/image" Target="../media/image48.jpg"/></Relationships>
</file>

<file path=ppt/slides/_rels/slide3.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1.png"/><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1.png"/><Relationship Id="rId1" Type="http://schemas.openxmlformats.org/officeDocument/2006/relationships/slideLayout" Target="../slideLayouts/slideLayout8.xml"/><Relationship Id="rId4" Type="http://schemas.openxmlformats.org/officeDocument/2006/relationships/image" Target="../media/image52.jpg"/></Relationships>
</file>

<file path=ppt/slides/_rels/slide31.xml.rels><?xml version="1.0" encoding="UTF-8" standalone="yes"?>
<Relationships xmlns="http://schemas.openxmlformats.org/package/2006/relationships"><Relationship Id="rId3" Type="http://schemas.openxmlformats.org/officeDocument/2006/relationships/image" Target="../media/image9.svg"/><Relationship Id="rId7" Type="http://schemas.openxmlformats.org/officeDocument/2006/relationships/image" Target="../media/image56.png"/><Relationship Id="rId2" Type="http://schemas.openxmlformats.org/officeDocument/2006/relationships/image" Target="../media/image1.png"/><Relationship Id="rId1" Type="http://schemas.openxmlformats.org/officeDocument/2006/relationships/slideLayout" Target="../slideLayouts/slideLayout8.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32.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1.png"/><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3" Type="http://schemas.openxmlformats.org/officeDocument/2006/relationships/image" Target="../media/image9.svg"/><Relationship Id="rId7" Type="http://schemas.openxmlformats.org/officeDocument/2006/relationships/image" Target="../media/image60.jpg"/><Relationship Id="rId2" Type="http://schemas.openxmlformats.org/officeDocument/2006/relationships/image" Target="../media/image1.png"/><Relationship Id="rId1" Type="http://schemas.openxmlformats.org/officeDocument/2006/relationships/slideLayout" Target="../slideLayouts/slideLayout8.xml"/><Relationship Id="rId6" Type="http://schemas.openxmlformats.org/officeDocument/2006/relationships/image" Target="../media/image59.jpg"/><Relationship Id="rId5" Type="http://schemas.openxmlformats.org/officeDocument/2006/relationships/image" Target="../media/image58.jpg"/><Relationship Id="rId4" Type="http://schemas.openxmlformats.org/officeDocument/2006/relationships/image" Target="../media/image57.jpg"/></Relationships>
</file>

<file path=ppt/slides/_rels/slide34.xml.rels><?xml version="1.0" encoding="UTF-8" standalone="yes"?>
<Relationships xmlns="http://schemas.openxmlformats.org/package/2006/relationships"><Relationship Id="rId3" Type="http://schemas.openxmlformats.org/officeDocument/2006/relationships/image" Target="../media/image9.svg"/><Relationship Id="rId7" Type="http://schemas.openxmlformats.org/officeDocument/2006/relationships/image" Target="../media/image64.jpg"/><Relationship Id="rId2" Type="http://schemas.openxmlformats.org/officeDocument/2006/relationships/image" Target="../media/image1.png"/><Relationship Id="rId1" Type="http://schemas.openxmlformats.org/officeDocument/2006/relationships/slideLayout" Target="../slideLayouts/slideLayout8.xml"/><Relationship Id="rId6" Type="http://schemas.openxmlformats.org/officeDocument/2006/relationships/image" Target="../media/image63.jpg"/><Relationship Id="rId5" Type="http://schemas.openxmlformats.org/officeDocument/2006/relationships/image" Target="../media/image62.jpg"/><Relationship Id="rId4" Type="http://schemas.openxmlformats.org/officeDocument/2006/relationships/image" Target="../media/image61.jpg"/></Relationships>
</file>

<file path=ppt/slides/_rels/slide35.xml.rels><?xml version="1.0" encoding="UTF-8" standalone="yes"?>
<Relationships xmlns="http://schemas.openxmlformats.org/package/2006/relationships"><Relationship Id="rId3" Type="http://schemas.openxmlformats.org/officeDocument/2006/relationships/image" Target="../media/image9.svg"/><Relationship Id="rId7" Type="http://schemas.openxmlformats.org/officeDocument/2006/relationships/image" Target="../media/image68.jpg"/><Relationship Id="rId2" Type="http://schemas.openxmlformats.org/officeDocument/2006/relationships/image" Target="../media/image1.png"/><Relationship Id="rId1" Type="http://schemas.openxmlformats.org/officeDocument/2006/relationships/slideLayout" Target="../slideLayouts/slideLayout8.xml"/><Relationship Id="rId6" Type="http://schemas.openxmlformats.org/officeDocument/2006/relationships/image" Target="../media/image67.jpg"/><Relationship Id="rId5" Type="http://schemas.openxmlformats.org/officeDocument/2006/relationships/image" Target="../media/image66.jpg"/><Relationship Id="rId4" Type="http://schemas.openxmlformats.org/officeDocument/2006/relationships/image" Target="../media/image65.jpg"/></Relationships>
</file>

<file path=ppt/slides/_rels/slide36.xml.rels><?xml version="1.0" encoding="UTF-8" standalone="yes"?>
<Relationships xmlns="http://schemas.openxmlformats.org/package/2006/relationships"><Relationship Id="rId3" Type="http://schemas.openxmlformats.org/officeDocument/2006/relationships/image" Target="../media/image9.svg"/><Relationship Id="rId7" Type="http://schemas.openxmlformats.org/officeDocument/2006/relationships/image" Target="../media/image72.jpg"/><Relationship Id="rId2" Type="http://schemas.openxmlformats.org/officeDocument/2006/relationships/image" Target="../media/image1.png"/><Relationship Id="rId1" Type="http://schemas.openxmlformats.org/officeDocument/2006/relationships/slideLayout" Target="../slideLayouts/slideLayout8.xml"/><Relationship Id="rId6" Type="http://schemas.openxmlformats.org/officeDocument/2006/relationships/image" Target="../media/image71.jpg"/><Relationship Id="rId5" Type="http://schemas.openxmlformats.org/officeDocument/2006/relationships/image" Target="../media/image70.jpg"/><Relationship Id="rId4" Type="http://schemas.openxmlformats.org/officeDocument/2006/relationships/image" Target="../media/image69.jpg"/></Relationships>
</file>

<file path=ppt/slides/_rels/slide3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75.svg"/><Relationship Id="rId4" Type="http://schemas.openxmlformats.org/officeDocument/2006/relationships/image" Target="../media/image74.svg"/></Relationships>
</file>

<file path=ppt/slides/_rels/slide38.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7.png"/><Relationship Id="rId7"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4.svg"/><Relationship Id="rId5" Type="http://schemas.openxmlformats.org/officeDocument/2006/relationships/image" Target="../media/image3.png"/><Relationship Id="rId10" Type="http://schemas.openxmlformats.org/officeDocument/2006/relationships/image" Target="../media/image2.svg"/><Relationship Id="rId4" Type="http://schemas.openxmlformats.org/officeDocument/2006/relationships/image" Target="../media/image8.svg"/><Relationship Id="rId9"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1.png"/><Relationship Id="rId1" Type="http://schemas.openxmlformats.org/officeDocument/2006/relationships/slideLayout" Target="../slideLayouts/slideLayout8.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1.png"/><Relationship Id="rId1" Type="http://schemas.openxmlformats.org/officeDocument/2006/relationships/slideLayout" Target="../slideLayouts/slideLayout8.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1.png"/><Relationship Id="rId1" Type="http://schemas.openxmlformats.org/officeDocument/2006/relationships/slideLayout" Target="../slideLayouts/slideLayout8.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1.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1.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1.png"/><Relationship Id="rId1" Type="http://schemas.openxmlformats.org/officeDocument/2006/relationships/slideLayout" Target="../slideLayouts/slideLayout8.xml"/><Relationship Id="rId5" Type="http://schemas.openxmlformats.org/officeDocument/2006/relationships/image" Target="../media/image14.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61AC0E-7195-4ACF-AA0A-5E2923A987F7}"/>
              </a:ext>
            </a:extLst>
          </p:cNvPr>
          <p:cNvSpPr>
            <a:spLocks noGrp="1"/>
          </p:cNvSpPr>
          <p:nvPr>
            <p:ph type="ctrTitle"/>
          </p:nvPr>
        </p:nvSpPr>
        <p:spPr>
          <a:xfrm>
            <a:off x="4654295" y="4522156"/>
            <a:ext cx="5609222" cy="1363215"/>
          </a:xfrm>
        </p:spPr>
        <p:txBody>
          <a:bodyPr anchor="t">
            <a:normAutofit/>
          </a:bodyPr>
          <a:lstStyle/>
          <a:p>
            <a:pPr algn="l"/>
            <a:r>
              <a:rPr lang="sr-Latn-RS" sz="4400" dirty="0">
                <a:latin typeface="Franklin Gothic Book" panose="020B0503020102020204" pitchFamily="34" charset="0"/>
                <a:cs typeface="Segoe UI" panose="020B0502040204020203" pitchFamily="34" charset="0"/>
              </a:rPr>
              <a:t>B2 Energy data:</a:t>
            </a:r>
            <a:br>
              <a:rPr lang="sr-Latn-RS" sz="4400" dirty="0">
                <a:latin typeface="Franklin Gothic Book" panose="020B0503020102020204" pitchFamily="34" charset="0"/>
                <a:cs typeface="Segoe UI" panose="020B0502040204020203" pitchFamily="34" charset="0"/>
              </a:rPr>
            </a:br>
            <a:r>
              <a:rPr lang="sr-Latn-RS" sz="4400" dirty="0">
                <a:latin typeface="Franklin Gothic Book" panose="020B0503020102020204" pitchFamily="34" charset="0"/>
                <a:cs typeface="Segoe UI" panose="020B0502040204020203" pitchFamily="34" charset="0"/>
              </a:rPr>
              <a:t>Anomaly Detection</a:t>
            </a:r>
            <a:endParaRPr lang="en-US" sz="4400" dirty="0">
              <a:latin typeface="Franklin Gothic Book" panose="020B0503020102020204" pitchFamily="34" charset="0"/>
              <a:cs typeface="Segoe UI" panose="020B0502040204020203" pitchFamily="34" charset="0"/>
            </a:endParaRPr>
          </a:p>
        </p:txBody>
      </p:sp>
      <p:sp>
        <p:nvSpPr>
          <p:cNvPr id="3" name="Subtitle 2">
            <a:extLst>
              <a:ext uri="{FF2B5EF4-FFF2-40B4-BE49-F238E27FC236}">
                <a16:creationId xmlns:a16="http://schemas.microsoft.com/office/drawing/2014/main" id="{814253EE-4FA2-4843-BE27-C7D5B08FFB81}"/>
              </a:ext>
            </a:extLst>
          </p:cNvPr>
          <p:cNvSpPr>
            <a:spLocks noGrp="1"/>
          </p:cNvSpPr>
          <p:nvPr>
            <p:ph type="subTitle" idx="1"/>
          </p:nvPr>
        </p:nvSpPr>
        <p:spPr>
          <a:xfrm>
            <a:off x="4654296" y="3945418"/>
            <a:ext cx="5609219" cy="576738"/>
          </a:xfrm>
        </p:spPr>
        <p:txBody>
          <a:bodyPr anchor="b">
            <a:normAutofit/>
          </a:bodyPr>
          <a:lstStyle/>
          <a:p>
            <a:pPr algn="l"/>
            <a:r>
              <a:rPr lang="sr-Latn-RS" sz="2000" dirty="0">
                <a:latin typeface="Franklin Gothic Book" panose="020B0503020102020204" pitchFamily="34" charset="0"/>
              </a:rPr>
              <a:t>Tehnike i metode analize podataka:</a:t>
            </a:r>
            <a:endParaRPr lang="en-US" sz="2000" dirty="0">
              <a:latin typeface="Franklin Gothic Book" panose="020B0503020102020204" pitchFamily="34" charset="0"/>
            </a:endParaRPr>
          </a:p>
        </p:txBody>
      </p:sp>
      <p:sp>
        <p:nvSpPr>
          <p:cNvPr id="29" name="Freeform: Shape 28">
            <a:extLst>
              <a:ext uri="{FF2B5EF4-FFF2-40B4-BE49-F238E27FC236}">
                <a16:creationId xmlns:a16="http://schemas.microsoft.com/office/drawing/2014/main" id="{F6E384F5-137A-40B1-97F0-694CC6ECD5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122218"/>
            <a:ext cx="3730752" cy="4735782"/>
          </a:xfrm>
          <a:custGeom>
            <a:avLst/>
            <a:gdLst>
              <a:gd name="connsiteX0" fmla="*/ 640080 w 3730752"/>
              <a:gd name="connsiteY0" fmla="*/ 0 h 4735782"/>
              <a:gd name="connsiteX1" fmla="*/ 3730752 w 3730752"/>
              <a:gd name="connsiteY1" fmla="*/ 3090672 h 4735782"/>
              <a:gd name="connsiteX2" fmla="*/ 3357725 w 3730752"/>
              <a:gd name="connsiteY2" fmla="*/ 4563870 h 4735782"/>
              <a:gd name="connsiteX3" fmla="*/ 3253285 w 3730752"/>
              <a:gd name="connsiteY3" fmla="*/ 4735782 h 4735782"/>
              <a:gd name="connsiteX4" fmla="*/ 0 w 3730752"/>
              <a:gd name="connsiteY4" fmla="*/ 4735782 h 4735782"/>
              <a:gd name="connsiteX5" fmla="*/ 0 w 3730752"/>
              <a:gd name="connsiteY5" fmla="*/ 67215 h 4735782"/>
              <a:gd name="connsiteX6" fmla="*/ 17202 w 3730752"/>
              <a:gd name="connsiteY6" fmla="*/ 62792 h 4735782"/>
              <a:gd name="connsiteX7" fmla="*/ 640080 w 3730752"/>
              <a:gd name="connsiteY7" fmla="*/ 0 h 4735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30752" h="4735782">
                <a:moveTo>
                  <a:pt x="640080" y="0"/>
                </a:moveTo>
                <a:cubicBezTo>
                  <a:pt x="2347011" y="0"/>
                  <a:pt x="3730752" y="1383741"/>
                  <a:pt x="3730752" y="3090672"/>
                </a:cubicBezTo>
                <a:cubicBezTo>
                  <a:pt x="3730752" y="3624088"/>
                  <a:pt x="3595621" y="4125943"/>
                  <a:pt x="3357725" y="4563870"/>
                </a:cubicBezTo>
                <a:lnTo>
                  <a:pt x="3253285" y="4735782"/>
                </a:lnTo>
                <a:lnTo>
                  <a:pt x="0" y="4735782"/>
                </a:lnTo>
                <a:lnTo>
                  <a:pt x="0" y="67215"/>
                </a:lnTo>
                <a:lnTo>
                  <a:pt x="17202" y="62792"/>
                </a:lnTo>
                <a:cubicBezTo>
                  <a:pt x="218397" y="21621"/>
                  <a:pt x="426714" y="0"/>
                  <a:pt x="640080"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1" name="Freeform: Shape 30">
            <a:extLst>
              <a:ext uri="{FF2B5EF4-FFF2-40B4-BE49-F238E27FC236}">
                <a16:creationId xmlns:a16="http://schemas.microsoft.com/office/drawing/2014/main" id="{EBA87361-6D30-46E4-834B-719CF59055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88332"/>
            <a:ext cx="3564638" cy="4569668"/>
          </a:xfrm>
          <a:custGeom>
            <a:avLst/>
            <a:gdLst>
              <a:gd name="connsiteX0" fmla="*/ 640080 w 3564638"/>
              <a:gd name="connsiteY0" fmla="*/ 0 h 4569668"/>
              <a:gd name="connsiteX1" fmla="*/ 3564638 w 3564638"/>
              <a:gd name="connsiteY1" fmla="*/ 2924558 h 4569668"/>
              <a:gd name="connsiteX2" fmla="*/ 3065170 w 3564638"/>
              <a:gd name="connsiteY2" fmla="*/ 4559707 h 4569668"/>
              <a:gd name="connsiteX3" fmla="*/ 3057720 w 3564638"/>
              <a:gd name="connsiteY3" fmla="*/ 4569668 h 4569668"/>
              <a:gd name="connsiteX4" fmla="*/ 0 w 3564638"/>
              <a:gd name="connsiteY4" fmla="*/ 4569668 h 4569668"/>
              <a:gd name="connsiteX5" fmla="*/ 0 w 3564638"/>
              <a:gd name="connsiteY5" fmla="*/ 72448 h 4569668"/>
              <a:gd name="connsiteX6" fmla="*/ 50679 w 3564638"/>
              <a:gd name="connsiteY6" fmla="*/ 59417 h 4569668"/>
              <a:gd name="connsiteX7" fmla="*/ 640080 w 3564638"/>
              <a:gd name="connsiteY7" fmla="*/ 0 h 4569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64638" h="4569668">
                <a:moveTo>
                  <a:pt x="640080" y="0"/>
                </a:moveTo>
                <a:cubicBezTo>
                  <a:pt x="2255269" y="0"/>
                  <a:pt x="3564638" y="1309369"/>
                  <a:pt x="3564638" y="2924558"/>
                </a:cubicBezTo>
                <a:cubicBezTo>
                  <a:pt x="3564638" y="3530254"/>
                  <a:pt x="3380508" y="4092944"/>
                  <a:pt x="3065170" y="4559707"/>
                </a:cubicBezTo>
                <a:lnTo>
                  <a:pt x="3057720" y="4569668"/>
                </a:lnTo>
                <a:lnTo>
                  <a:pt x="0" y="4569668"/>
                </a:lnTo>
                <a:lnTo>
                  <a:pt x="0" y="72448"/>
                </a:lnTo>
                <a:lnTo>
                  <a:pt x="50679" y="59417"/>
                </a:lnTo>
                <a:cubicBezTo>
                  <a:pt x="241061" y="20459"/>
                  <a:pt x="438181" y="0"/>
                  <a:pt x="640080"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3" name="Freeform: Shape 32">
            <a:extLst>
              <a:ext uri="{FF2B5EF4-FFF2-40B4-BE49-F238E27FC236}">
                <a16:creationId xmlns:a16="http://schemas.microsoft.com/office/drawing/2014/main" id="{9DBC4630-03DA-474F-BBCB-BA3AE6B317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1982" y="-4332"/>
            <a:ext cx="4242816" cy="2454158"/>
          </a:xfrm>
          <a:custGeom>
            <a:avLst/>
            <a:gdLst>
              <a:gd name="connsiteX0" fmla="*/ 28633 w 4242816"/>
              <a:gd name="connsiteY0" fmla="*/ 0 h 2454158"/>
              <a:gd name="connsiteX1" fmla="*/ 4214183 w 4242816"/>
              <a:gd name="connsiteY1" fmla="*/ 0 h 2454158"/>
              <a:gd name="connsiteX2" fmla="*/ 4231864 w 4242816"/>
              <a:gd name="connsiteY2" fmla="*/ 115848 h 2454158"/>
              <a:gd name="connsiteX3" fmla="*/ 4242816 w 4242816"/>
              <a:gd name="connsiteY3" fmla="*/ 332750 h 2454158"/>
              <a:gd name="connsiteX4" fmla="*/ 2121408 w 4242816"/>
              <a:gd name="connsiteY4" fmla="*/ 2454158 h 2454158"/>
              <a:gd name="connsiteX5" fmla="*/ 0 w 4242816"/>
              <a:gd name="connsiteY5" fmla="*/ 332750 h 2454158"/>
              <a:gd name="connsiteX6" fmla="*/ 10953 w 4242816"/>
              <a:gd name="connsiteY6" fmla="*/ 115848 h 2454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42816" h="2454158">
                <a:moveTo>
                  <a:pt x="28633" y="0"/>
                </a:moveTo>
                <a:lnTo>
                  <a:pt x="4214183" y="0"/>
                </a:lnTo>
                <a:lnTo>
                  <a:pt x="4231864" y="115848"/>
                </a:lnTo>
                <a:cubicBezTo>
                  <a:pt x="4239106" y="187164"/>
                  <a:pt x="4242816" y="259524"/>
                  <a:pt x="4242816" y="332750"/>
                </a:cubicBezTo>
                <a:cubicBezTo>
                  <a:pt x="4242816" y="1504371"/>
                  <a:pt x="3293029" y="2454158"/>
                  <a:pt x="2121408" y="2454158"/>
                </a:cubicBezTo>
                <a:cubicBezTo>
                  <a:pt x="949787" y="2454158"/>
                  <a:pt x="0" y="1504371"/>
                  <a:pt x="0" y="332750"/>
                </a:cubicBezTo>
                <a:cubicBezTo>
                  <a:pt x="0" y="259524"/>
                  <a:pt x="3710" y="187164"/>
                  <a:pt x="10953" y="115848"/>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5" name="Freeform: Shape 34">
            <a:extLst>
              <a:ext uri="{FF2B5EF4-FFF2-40B4-BE49-F238E27FC236}">
                <a16:creationId xmlns:a16="http://schemas.microsoft.com/office/drawing/2014/main" id="{D89DB1C0-FEEC-4CB6-88B2-F9C5562E09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6574" y="0"/>
            <a:ext cx="3913632" cy="2285234"/>
          </a:xfrm>
          <a:custGeom>
            <a:avLst/>
            <a:gdLst>
              <a:gd name="connsiteX0" fmla="*/ 29691 w 3913632"/>
              <a:gd name="connsiteY0" fmla="*/ 0 h 2285234"/>
              <a:gd name="connsiteX1" fmla="*/ 3883942 w 3913632"/>
              <a:gd name="connsiteY1" fmla="*/ 0 h 2285234"/>
              <a:gd name="connsiteX2" fmla="*/ 3903529 w 3913632"/>
              <a:gd name="connsiteY2" fmla="*/ 128345 h 2285234"/>
              <a:gd name="connsiteX3" fmla="*/ 3913632 w 3913632"/>
              <a:gd name="connsiteY3" fmla="*/ 328418 h 2285234"/>
              <a:gd name="connsiteX4" fmla="*/ 1956816 w 3913632"/>
              <a:gd name="connsiteY4" fmla="*/ 2285234 h 2285234"/>
              <a:gd name="connsiteX5" fmla="*/ 0 w 3913632"/>
              <a:gd name="connsiteY5" fmla="*/ 328418 h 2285234"/>
              <a:gd name="connsiteX6" fmla="*/ 10103 w 3913632"/>
              <a:gd name="connsiteY6" fmla="*/ 128345 h 2285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13632" h="2285234">
                <a:moveTo>
                  <a:pt x="29691" y="0"/>
                </a:moveTo>
                <a:lnTo>
                  <a:pt x="3883942" y="0"/>
                </a:lnTo>
                <a:lnTo>
                  <a:pt x="3903529" y="128345"/>
                </a:lnTo>
                <a:cubicBezTo>
                  <a:pt x="3910210" y="194127"/>
                  <a:pt x="3913632" y="260873"/>
                  <a:pt x="3913632" y="328418"/>
                </a:cubicBezTo>
                <a:cubicBezTo>
                  <a:pt x="3913632" y="1409138"/>
                  <a:pt x="3037536" y="2285234"/>
                  <a:pt x="1956816" y="2285234"/>
                </a:cubicBezTo>
                <a:cubicBezTo>
                  <a:pt x="876096" y="2285234"/>
                  <a:pt x="0" y="1409138"/>
                  <a:pt x="0" y="328418"/>
                </a:cubicBezTo>
                <a:cubicBezTo>
                  <a:pt x="0" y="260873"/>
                  <a:pt x="3422" y="194127"/>
                  <a:pt x="10103" y="128345"/>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9" name="Graphic 8" descr="Open Book">
            <a:extLst>
              <a:ext uri="{FF2B5EF4-FFF2-40B4-BE49-F238E27FC236}">
                <a16:creationId xmlns:a16="http://schemas.microsoft.com/office/drawing/2014/main" id="{93E427C7-0218-4592-82DA-2431E4BF875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85250" y="164573"/>
            <a:ext cx="1636279" cy="1636279"/>
          </a:xfrm>
          <a:prstGeom prst="rect">
            <a:avLst/>
          </a:prstGeom>
        </p:spPr>
      </p:pic>
      <p:sp>
        <p:nvSpPr>
          <p:cNvPr id="37" name="Oval 36">
            <a:extLst>
              <a:ext uri="{FF2B5EF4-FFF2-40B4-BE49-F238E27FC236}">
                <a16:creationId xmlns:a16="http://schemas.microsoft.com/office/drawing/2014/main" id="{78418A25-6EAC-4140-BFE6-284E1925B5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03117" y="615908"/>
            <a:ext cx="3182112" cy="3182112"/>
          </a:xfrm>
          <a:prstGeom prst="ellipse">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9" name="Oval 38">
            <a:extLst>
              <a:ext uri="{FF2B5EF4-FFF2-40B4-BE49-F238E27FC236}">
                <a16:creationId xmlns:a16="http://schemas.microsoft.com/office/drawing/2014/main" id="{08163D1C-ED91-4D5F-A33B-CF1256B270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67709" y="780500"/>
            <a:ext cx="2852928" cy="285292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5" name="Graphic 4" descr="Chat">
            <a:extLst>
              <a:ext uri="{FF2B5EF4-FFF2-40B4-BE49-F238E27FC236}">
                <a16:creationId xmlns:a16="http://schemas.microsoft.com/office/drawing/2014/main" id="{EB71843F-0A0B-4317-B205-4B0A0B97C0F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980302" y="1293093"/>
            <a:ext cx="1827742" cy="1827742"/>
          </a:xfrm>
          <a:prstGeom prst="rect">
            <a:avLst/>
          </a:prstGeom>
        </p:spPr>
      </p:pic>
      <p:pic>
        <p:nvPicPr>
          <p:cNvPr id="7" name="Graphic 6" descr="Blackboard">
            <a:extLst>
              <a:ext uri="{FF2B5EF4-FFF2-40B4-BE49-F238E27FC236}">
                <a16:creationId xmlns:a16="http://schemas.microsoft.com/office/drawing/2014/main" id="{2696A1A4-8E43-47F6-A6DC-A9ADAB053D8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30924" y="3621724"/>
            <a:ext cx="2594886" cy="2594886"/>
          </a:xfrm>
          <a:prstGeom prst="rect">
            <a:avLst/>
          </a:prstGeom>
        </p:spPr>
      </p:pic>
      <p:sp>
        <p:nvSpPr>
          <p:cNvPr id="41" name="Freeform: Shape 40">
            <a:extLst>
              <a:ext uri="{FF2B5EF4-FFF2-40B4-BE49-F238E27FC236}">
                <a16:creationId xmlns:a16="http://schemas.microsoft.com/office/drawing/2014/main" id="{31103AB2-C090-458F-B752-294F23AFA8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52568" y="-4331"/>
            <a:ext cx="3439432" cy="3785157"/>
          </a:xfrm>
          <a:custGeom>
            <a:avLst/>
            <a:gdLst>
              <a:gd name="connsiteX0" fmla="*/ 198262 w 3439432"/>
              <a:gd name="connsiteY0" fmla="*/ 0 h 3785157"/>
              <a:gd name="connsiteX1" fmla="*/ 3439432 w 3439432"/>
              <a:gd name="connsiteY1" fmla="*/ 0 h 3785157"/>
              <a:gd name="connsiteX2" fmla="*/ 3439432 w 3439432"/>
              <a:gd name="connsiteY2" fmla="*/ 3697836 h 3785157"/>
              <a:gd name="connsiteX3" fmla="*/ 3318024 w 3439432"/>
              <a:gd name="connsiteY3" fmla="*/ 3729054 h 3785157"/>
              <a:gd name="connsiteX4" fmla="*/ 2761488 w 3439432"/>
              <a:gd name="connsiteY4" fmla="*/ 3785157 h 3785157"/>
              <a:gd name="connsiteX5" fmla="*/ 0 w 3439432"/>
              <a:gd name="connsiteY5" fmla="*/ 1023669 h 3785157"/>
              <a:gd name="connsiteX6" fmla="*/ 124151 w 3439432"/>
              <a:gd name="connsiteY6" fmla="*/ 202487 h 3785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39432" h="3785157">
                <a:moveTo>
                  <a:pt x="198262" y="0"/>
                </a:moveTo>
                <a:lnTo>
                  <a:pt x="3439432" y="0"/>
                </a:lnTo>
                <a:lnTo>
                  <a:pt x="3439432" y="3697836"/>
                </a:lnTo>
                <a:lnTo>
                  <a:pt x="3318024" y="3729054"/>
                </a:lnTo>
                <a:cubicBezTo>
                  <a:pt x="3138258" y="3765839"/>
                  <a:pt x="2952129" y="3785157"/>
                  <a:pt x="2761488" y="3785157"/>
                </a:cubicBezTo>
                <a:cubicBezTo>
                  <a:pt x="1236360" y="3785157"/>
                  <a:pt x="0" y="2548797"/>
                  <a:pt x="0" y="1023669"/>
                </a:cubicBezTo>
                <a:cubicBezTo>
                  <a:pt x="0" y="737708"/>
                  <a:pt x="43466" y="461898"/>
                  <a:pt x="124151" y="202487"/>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3" name="Freeform: Shape 42">
            <a:extLst>
              <a:ext uri="{FF2B5EF4-FFF2-40B4-BE49-F238E27FC236}">
                <a16:creationId xmlns:a16="http://schemas.microsoft.com/office/drawing/2014/main" id="{83D471F3-782A-4BA1-9CAB-FF5CDF0A75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8761" y="-4332"/>
            <a:ext cx="3273238" cy="3618965"/>
          </a:xfrm>
          <a:custGeom>
            <a:avLst/>
            <a:gdLst>
              <a:gd name="connsiteX0" fmla="*/ 210437 w 3273238"/>
              <a:gd name="connsiteY0" fmla="*/ 0 h 3618965"/>
              <a:gd name="connsiteX1" fmla="*/ 3273238 w 3273238"/>
              <a:gd name="connsiteY1" fmla="*/ 0 h 3618965"/>
              <a:gd name="connsiteX2" fmla="*/ 3273238 w 3273238"/>
              <a:gd name="connsiteY2" fmla="*/ 3526409 h 3618965"/>
              <a:gd name="connsiteX3" fmla="*/ 3118338 w 3273238"/>
              <a:gd name="connsiteY3" fmla="*/ 3566238 h 3618965"/>
              <a:gd name="connsiteX4" fmla="*/ 2595295 w 3273238"/>
              <a:gd name="connsiteY4" fmla="*/ 3618965 h 3618965"/>
              <a:gd name="connsiteX5" fmla="*/ 0 w 3273238"/>
              <a:gd name="connsiteY5" fmla="*/ 1023670 h 3618965"/>
              <a:gd name="connsiteX6" fmla="*/ 203951 w 3273238"/>
              <a:gd name="connsiteY6" fmla="*/ 13464 h 3618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73238" h="3618965">
                <a:moveTo>
                  <a:pt x="210437" y="0"/>
                </a:moveTo>
                <a:lnTo>
                  <a:pt x="3273238" y="0"/>
                </a:lnTo>
                <a:lnTo>
                  <a:pt x="3273238" y="3526409"/>
                </a:lnTo>
                <a:lnTo>
                  <a:pt x="3118338" y="3566238"/>
                </a:lnTo>
                <a:cubicBezTo>
                  <a:pt x="2949390" y="3600810"/>
                  <a:pt x="2774463" y="3618965"/>
                  <a:pt x="2595295" y="3618965"/>
                </a:cubicBezTo>
                <a:cubicBezTo>
                  <a:pt x="1161953" y="3618965"/>
                  <a:pt x="0" y="2457012"/>
                  <a:pt x="0" y="1023670"/>
                </a:cubicBezTo>
                <a:cubicBezTo>
                  <a:pt x="0" y="665335"/>
                  <a:pt x="72622" y="323961"/>
                  <a:pt x="203951" y="13464"/>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11" name="Graphic 10" descr="Books on Shelf">
            <a:extLst>
              <a:ext uri="{FF2B5EF4-FFF2-40B4-BE49-F238E27FC236}">
                <a16:creationId xmlns:a16="http://schemas.microsoft.com/office/drawing/2014/main" id="{18A239E6-97C0-4A74-8E7A-C9FD39A8C92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725024" y="327889"/>
            <a:ext cx="2260711" cy="2260711"/>
          </a:xfrm>
          <a:prstGeom prst="rect">
            <a:avLst/>
          </a:prstGeom>
        </p:spPr>
      </p:pic>
    </p:spTree>
    <p:extLst>
      <p:ext uri="{BB962C8B-B14F-4D97-AF65-F5344CB8AC3E}">
        <p14:creationId xmlns:p14="http://schemas.microsoft.com/office/powerpoint/2010/main" val="322398974"/>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084F172B-B33D-7F30-4989-080B8203CC76}"/>
              </a:ext>
            </a:extLst>
          </p:cNvPr>
          <p:cNvSpPr>
            <a:spLocks noGrp="1"/>
          </p:cNvSpPr>
          <p:nvPr>
            <p:ph type="title"/>
          </p:nvPr>
        </p:nvSpPr>
        <p:spPr>
          <a:xfrm>
            <a:off x="1422522" y="170574"/>
            <a:ext cx="7606068" cy="1469965"/>
          </a:xfrm>
        </p:spPr>
        <p:txBody>
          <a:bodyPr anchor="ctr">
            <a:normAutofit/>
          </a:bodyPr>
          <a:lstStyle/>
          <a:p>
            <a:r>
              <a:rPr lang="sr-Latn-RS" dirty="0">
                <a:latin typeface="Franklin Gothic Book" panose="020B0503020102020204" pitchFamily="34" charset="0"/>
                <a:cs typeface="Segoe UI" panose="020B0502040204020203" pitchFamily="34" charset="0"/>
              </a:rPr>
              <a:t>3. Redukcija dimenzionalnosti:</a:t>
            </a:r>
            <a:endParaRPr lang="en-US" dirty="0">
              <a:latin typeface="Franklin Gothic Book" panose="020B0503020102020204" pitchFamily="34" charset="0"/>
              <a:cs typeface="Segoe UI" panose="020B0502040204020203" pitchFamily="34" charset="0"/>
            </a:endParaRPr>
          </a:p>
        </p:txBody>
      </p:sp>
      <p:pic>
        <p:nvPicPr>
          <p:cNvPr id="11" name="Graphic 10" descr="Open Book">
            <a:extLst>
              <a:ext uri="{FF2B5EF4-FFF2-40B4-BE49-F238E27FC236}">
                <a16:creationId xmlns:a16="http://schemas.microsoft.com/office/drawing/2014/main" id="{E06C5175-7234-E91F-1582-D6AD664D3CC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25242" y="356917"/>
            <a:ext cx="1097280" cy="1097280"/>
          </a:xfrm>
          <a:prstGeom prst="rect">
            <a:avLst/>
          </a:prstGeom>
        </p:spPr>
      </p:pic>
      <p:sp>
        <p:nvSpPr>
          <p:cNvPr id="12" name="Content Placeholder 2">
            <a:extLst>
              <a:ext uri="{FF2B5EF4-FFF2-40B4-BE49-F238E27FC236}">
                <a16:creationId xmlns:a16="http://schemas.microsoft.com/office/drawing/2014/main" id="{4158BD94-6807-15AF-7540-8740F275EFF1}"/>
              </a:ext>
            </a:extLst>
          </p:cNvPr>
          <p:cNvSpPr>
            <a:spLocks noGrp="1"/>
          </p:cNvSpPr>
          <p:nvPr>
            <p:ph idx="1"/>
          </p:nvPr>
        </p:nvSpPr>
        <p:spPr>
          <a:xfrm>
            <a:off x="873881" y="2000334"/>
            <a:ext cx="8927067" cy="4125258"/>
          </a:xfrm>
        </p:spPr>
        <p:txBody>
          <a:bodyPr vert="horz" lIns="91440" tIns="45720" rIns="91440" bIns="45720" rtlCol="0" anchor="t">
            <a:normAutofit/>
          </a:bodyPr>
          <a:lstStyle/>
          <a:p>
            <a:r>
              <a:rPr lang="sr-Latn-RS" sz="1800" dirty="0">
                <a:latin typeface="Segoe UI" panose="020B0502040204020203" pitchFamily="34" charset="0"/>
                <a:cs typeface="Segoe UI" panose="020B0502040204020203" pitchFamily="34" charset="0"/>
              </a:rPr>
              <a:t>U ovom koraku se obavljaju:</a:t>
            </a:r>
            <a:endParaRPr lang="sr-Latn-RS" sz="1400" dirty="0">
              <a:latin typeface="Segoe UI" panose="020B0502040204020203" pitchFamily="34" charset="0"/>
              <a:cs typeface="Segoe UI" panose="020B0502040204020203" pitchFamily="34" charset="0"/>
            </a:endParaRPr>
          </a:p>
          <a:p>
            <a:pPr marL="342900" indent="-342900">
              <a:buFont typeface="+mj-lt"/>
              <a:buAutoNum type="arabicPeriod"/>
            </a:pPr>
            <a:r>
              <a:rPr lang="sr-Latn-RS" sz="1800" dirty="0">
                <a:latin typeface="Segoe UI" panose="020B0502040204020203" pitchFamily="34" charset="0"/>
                <a:cs typeface="Segoe UI" panose="020B0502040204020203" pitchFamily="34" charset="0"/>
              </a:rPr>
              <a:t>Uklanjanje atributa sa visokom međusobnom korelacijom</a:t>
            </a:r>
          </a:p>
          <a:p>
            <a:pPr marL="342900" indent="-342900">
              <a:buFont typeface="+mj-lt"/>
              <a:buAutoNum type="arabicPeriod"/>
            </a:pPr>
            <a:r>
              <a:rPr lang="sr-Latn-RS" sz="1800" dirty="0">
                <a:latin typeface="Segoe UI" panose="020B0502040204020203" pitchFamily="34" charset="0"/>
                <a:cs typeface="Segoe UI" panose="020B0502040204020203" pitchFamily="34" charset="0"/>
              </a:rPr>
              <a:t>Normalizacija podataka</a:t>
            </a:r>
          </a:p>
          <a:p>
            <a:pPr marL="342900" indent="-342900">
              <a:buFont typeface="+mj-lt"/>
              <a:buAutoNum type="arabicPeriod"/>
            </a:pPr>
            <a:r>
              <a:rPr lang="sr-Latn-RS" sz="1800" dirty="0">
                <a:latin typeface="Segoe UI" panose="020B0502040204020203" pitchFamily="34" charset="0"/>
                <a:cs typeface="Segoe UI" panose="020B0502040204020203" pitchFamily="34" charset="0"/>
              </a:rPr>
              <a:t>PCA analiza</a:t>
            </a:r>
          </a:p>
        </p:txBody>
      </p:sp>
    </p:spTree>
    <p:extLst>
      <p:ext uri="{BB962C8B-B14F-4D97-AF65-F5344CB8AC3E}">
        <p14:creationId xmlns:p14="http://schemas.microsoft.com/office/powerpoint/2010/main" val="23238316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E2348EE-8618-5521-BF63-35912D74DE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135" y="0"/>
            <a:ext cx="9286780" cy="6858000"/>
          </a:xfrm>
          <a:prstGeom prst="rect">
            <a:avLst/>
          </a:prstGeom>
        </p:spPr>
      </p:pic>
      <p:sp>
        <p:nvSpPr>
          <p:cNvPr id="9" name="TextBox 8">
            <a:extLst>
              <a:ext uri="{FF2B5EF4-FFF2-40B4-BE49-F238E27FC236}">
                <a16:creationId xmlns:a16="http://schemas.microsoft.com/office/drawing/2014/main" id="{04008E79-051D-D669-B6FC-EDE3318191D8}"/>
              </a:ext>
            </a:extLst>
          </p:cNvPr>
          <p:cNvSpPr txBox="1"/>
          <p:nvPr/>
        </p:nvSpPr>
        <p:spPr>
          <a:xfrm>
            <a:off x="9218646" y="214605"/>
            <a:ext cx="2864498" cy="2431435"/>
          </a:xfrm>
          <a:prstGeom prst="rect">
            <a:avLst/>
          </a:prstGeom>
          <a:noFill/>
        </p:spPr>
        <p:txBody>
          <a:bodyPr wrap="square" rtlCol="0">
            <a:spAutoFit/>
          </a:bodyPr>
          <a:lstStyle/>
          <a:p>
            <a:r>
              <a:rPr lang="sr-Latn-RS" dirty="0"/>
              <a:t>Slika 4. Matrica korelacije</a:t>
            </a:r>
          </a:p>
          <a:p>
            <a:endParaRPr lang="sr-Latn-RS" dirty="0"/>
          </a:p>
          <a:p>
            <a:endParaRPr lang="sr-Latn-RS" dirty="0"/>
          </a:p>
          <a:p>
            <a:pPr marL="285750" indent="-285750">
              <a:buFont typeface="Arial" panose="020B0604020202020204" pitchFamily="34" charset="0"/>
              <a:buChar char="•"/>
            </a:pPr>
            <a:r>
              <a:rPr lang="sr-Latn-RS" sz="1600" dirty="0"/>
              <a:t>Za svaki par atributa u kom je međusobna korelisanost veća od 0.95 je uklonjen po jedan atribut.</a:t>
            </a:r>
          </a:p>
          <a:p>
            <a:pPr marL="285750" indent="-285750">
              <a:buFont typeface="Arial" panose="020B0604020202020204" pitchFamily="34" charset="0"/>
              <a:buChar char="•"/>
            </a:pPr>
            <a:r>
              <a:rPr lang="sr-Latn-RS" sz="1600" dirty="0"/>
              <a:t>Uklonjeno je ukupno 14 atributa</a:t>
            </a:r>
            <a:r>
              <a:rPr lang="sr-Latn-RS" dirty="0"/>
              <a:t>.</a:t>
            </a:r>
          </a:p>
        </p:txBody>
      </p:sp>
    </p:spTree>
    <p:extLst>
      <p:ext uri="{BB962C8B-B14F-4D97-AF65-F5344CB8AC3E}">
        <p14:creationId xmlns:p14="http://schemas.microsoft.com/office/powerpoint/2010/main" val="23067527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084F172B-B33D-7F30-4989-080B8203CC76}"/>
              </a:ext>
            </a:extLst>
          </p:cNvPr>
          <p:cNvSpPr>
            <a:spLocks noGrp="1"/>
          </p:cNvSpPr>
          <p:nvPr>
            <p:ph type="title"/>
          </p:nvPr>
        </p:nvSpPr>
        <p:spPr>
          <a:xfrm>
            <a:off x="1422521" y="170574"/>
            <a:ext cx="9354335" cy="1469965"/>
          </a:xfrm>
        </p:spPr>
        <p:txBody>
          <a:bodyPr anchor="ctr">
            <a:normAutofit/>
          </a:bodyPr>
          <a:lstStyle/>
          <a:p>
            <a:r>
              <a:rPr lang="sr-Latn-RS" dirty="0">
                <a:latin typeface="Franklin Gothic Book" panose="020B0503020102020204" pitchFamily="34" charset="0"/>
                <a:cs typeface="Segoe UI" panose="020B0502040204020203" pitchFamily="34" charset="0"/>
              </a:rPr>
              <a:t>3. Redukcija dimenzionalnosti </a:t>
            </a:r>
            <a:r>
              <a:rPr lang="sr-Latn-RS" sz="2800" dirty="0">
                <a:latin typeface="Franklin Gothic Book" panose="020B0503020102020204" pitchFamily="34" charset="0"/>
                <a:cs typeface="Segoe UI" panose="020B0502040204020203" pitchFamily="34" charset="0"/>
              </a:rPr>
              <a:t>- normalizacija</a:t>
            </a:r>
            <a:endParaRPr lang="en-US" sz="2800" dirty="0">
              <a:latin typeface="Franklin Gothic Book" panose="020B0503020102020204" pitchFamily="34" charset="0"/>
              <a:cs typeface="Segoe UI" panose="020B0502040204020203" pitchFamily="34" charset="0"/>
            </a:endParaRPr>
          </a:p>
        </p:txBody>
      </p:sp>
      <p:pic>
        <p:nvPicPr>
          <p:cNvPr id="11" name="Graphic 10" descr="Open Book">
            <a:extLst>
              <a:ext uri="{FF2B5EF4-FFF2-40B4-BE49-F238E27FC236}">
                <a16:creationId xmlns:a16="http://schemas.microsoft.com/office/drawing/2014/main" id="{E06C5175-7234-E91F-1582-D6AD664D3CC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25242" y="356917"/>
            <a:ext cx="1097280" cy="1097280"/>
          </a:xfrm>
          <a:prstGeom prst="rect">
            <a:avLst/>
          </a:prstGeom>
        </p:spPr>
      </p:pic>
      <p:sp>
        <p:nvSpPr>
          <p:cNvPr id="12" name="Content Placeholder 2">
            <a:extLst>
              <a:ext uri="{FF2B5EF4-FFF2-40B4-BE49-F238E27FC236}">
                <a16:creationId xmlns:a16="http://schemas.microsoft.com/office/drawing/2014/main" id="{4158BD94-6807-15AF-7540-8740F275EFF1}"/>
              </a:ext>
            </a:extLst>
          </p:cNvPr>
          <p:cNvSpPr>
            <a:spLocks noGrp="1"/>
          </p:cNvSpPr>
          <p:nvPr>
            <p:ph idx="1"/>
          </p:nvPr>
        </p:nvSpPr>
        <p:spPr>
          <a:xfrm>
            <a:off x="873881" y="2000334"/>
            <a:ext cx="8927067" cy="4125258"/>
          </a:xfrm>
        </p:spPr>
        <p:txBody>
          <a:bodyPr vert="horz" lIns="91440" tIns="45720" rIns="91440" bIns="45720" rtlCol="0" anchor="t">
            <a:normAutofit/>
          </a:bodyPr>
          <a:lstStyle/>
          <a:p>
            <a:r>
              <a:rPr lang="sr-Latn-RS" sz="1800" dirty="0">
                <a:latin typeface="Segoe UI" panose="020B0502040204020203" pitchFamily="34" charset="0"/>
                <a:cs typeface="Segoe UI" panose="020B0502040204020203" pitchFamily="34" charset="0"/>
              </a:rPr>
              <a:t>U ovom koraku se obavlja normalizacija celog dataframe-a, tj. za svaki atribut se računa nova vrednost kao </a:t>
            </a:r>
            <a:r>
              <a:rPr lang="sr-Latn-RS" sz="1800" i="0" dirty="0">
                <a:solidFill>
                  <a:srgbClr val="000000"/>
                </a:solidFill>
                <a:effectLst/>
                <a:latin typeface="Helvetica" panose="020B0604020202020204" pitchFamily="34" charset="0"/>
              </a:rPr>
              <a:t>z</a:t>
            </a:r>
            <a:r>
              <a:rPr lang="sr-Latn-RS" sz="1800" i="0" baseline="-25000" dirty="0">
                <a:solidFill>
                  <a:srgbClr val="000000"/>
                </a:solidFill>
                <a:effectLst/>
                <a:latin typeface="inherit"/>
              </a:rPr>
              <a:t>i</a:t>
            </a:r>
            <a:r>
              <a:rPr lang="sr-Latn-RS" sz="1800" i="0" dirty="0">
                <a:solidFill>
                  <a:srgbClr val="000000"/>
                </a:solidFill>
                <a:effectLst/>
                <a:latin typeface="Helvetica" panose="020B0604020202020204" pitchFamily="34" charset="0"/>
              </a:rPr>
              <a:t> = (x</a:t>
            </a:r>
            <a:r>
              <a:rPr lang="sr-Latn-RS" sz="1800" i="0" baseline="-25000" dirty="0">
                <a:solidFill>
                  <a:srgbClr val="000000"/>
                </a:solidFill>
                <a:effectLst/>
                <a:latin typeface="inherit"/>
              </a:rPr>
              <a:t>i</a:t>
            </a:r>
            <a:r>
              <a:rPr lang="sr-Latn-RS" sz="1800" i="0" dirty="0">
                <a:solidFill>
                  <a:srgbClr val="000000"/>
                </a:solidFill>
                <a:effectLst/>
                <a:latin typeface="Helvetica" panose="020B0604020202020204" pitchFamily="34" charset="0"/>
              </a:rPr>
              <a:t> – min(x)) / (max(x) – min(x)), gde je x</a:t>
            </a:r>
            <a:r>
              <a:rPr lang="sr-Latn-RS" sz="1800" i="0" baseline="-25000" dirty="0">
                <a:solidFill>
                  <a:srgbClr val="000000"/>
                </a:solidFill>
                <a:effectLst/>
                <a:latin typeface="inherit"/>
              </a:rPr>
              <a:t>i</a:t>
            </a:r>
            <a:r>
              <a:rPr lang="sr-Latn-RS" sz="1800" i="0" dirty="0">
                <a:solidFill>
                  <a:srgbClr val="000000"/>
                </a:solidFill>
                <a:effectLst/>
                <a:latin typeface="Helvetica" panose="020B0604020202020204" pitchFamily="34" charset="0"/>
              </a:rPr>
              <a:t> trenutna vrednost atributa x u i-toj opservaciji tj. vrsti, a min(x) i max(x) su maksimalne vrednosti za taj atribut.</a:t>
            </a:r>
          </a:p>
          <a:p>
            <a:r>
              <a:rPr lang="sr-Latn-RS" sz="1800" i="0" dirty="0">
                <a:solidFill>
                  <a:srgbClr val="000000"/>
                </a:solidFill>
                <a:effectLst/>
                <a:latin typeface="Helvetica" panose="020B0604020202020204" pitchFamily="34" charset="0"/>
              </a:rPr>
              <a:t>U te svrhe se koristila funkcija MinMaxScaler() Python biblioteke Scikit-Learn.</a:t>
            </a:r>
          </a:p>
          <a:p>
            <a:r>
              <a:rPr lang="sr-Latn-RS" sz="1800" dirty="0">
                <a:solidFill>
                  <a:srgbClr val="000000"/>
                </a:solidFill>
                <a:latin typeface="Helvetica" panose="020B0604020202020204" pitchFamily="34" charset="0"/>
              </a:rPr>
              <a:t>Nakon normalizacije, dataframe je podeljen na četiri dela za potrebe dalje analize</a:t>
            </a:r>
            <a:r>
              <a:rPr lang="sr-Latn-RS" sz="1800" i="0" dirty="0">
                <a:solidFill>
                  <a:srgbClr val="000000"/>
                </a:solidFill>
                <a:effectLst/>
                <a:latin typeface="Helvetica" panose="020B0604020202020204" pitchFamily="34" charset="0"/>
              </a:rPr>
              <a:t>.</a:t>
            </a:r>
          </a:p>
          <a:p>
            <a:pPr marL="0" indent="0">
              <a:buNone/>
            </a:pPr>
            <a:r>
              <a:rPr lang="sr-Latn-RS" sz="1800" i="0" baseline="-25000" dirty="0">
                <a:solidFill>
                  <a:srgbClr val="000000"/>
                </a:solidFill>
                <a:effectLst/>
                <a:latin typeface="inherit"/>
              </a:rPr>
              <a:t>    </a:t>
            </a:r>
            <a:endParaRPr lang="sr-Latn-RS" sz="18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622413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084F172B-B33D-7F30-4989-080B8203CC76}"/>
              </a:ext>
            </a:extLst>
          </p:cNvPr>
          <p:cNvSpPr>
            <a:spLocks noGrp="1"/>
          </p:cNvSpPr>
          <p:nvPr>
            <p:ph type="title"/>
          </p:nvPr>
        </p:nvSpPr>
        <p:spPr>
          <a:xfrm>
            <a:off x="1422521" y="170574"/>
            <a:ext cx="9354335" cy="1469965"/>
          </a:xfrm>
        </p:spPr>
        <p:txBody>
          <a:bodyPr anchor="ctr">
            <a:normAutofit/>
          </a:bodyPr>
          <a:lstStyle/>
          <a:p>
            <a:r>
              <a:rPr lang="sr-Latn-RS" dirty="0">
                <a:latin typeface="Franklin Gothic Book" panose="020B0503020102020204" pitchFamily="34" charset="0"/>
                <a:cs typeface="Segoe UI" panose="020B0502040204020203" pitchFamily="34" charset="0"/>
              </a:rPr>
              <a:t>3. Redukcija dimenzionalnosti </a:t>
            </a:r>
            <a:r>
              <a:rPr lang="sr-Latn-RS" sz="2800" dirty="0">
                <a:latin typeface="Franklin Gothic Book" panose="020B0503020102020204" pitchFamily="34" charset="0"/>
                <a:cs typeface="Segoe UI" panose="020B0502040204020203" pitchFamily="34" charset="0"/>
              </a:rPr>
              <a:t>– PCA </a:t>
            </a:r>
            <a:endParaRPr lang="en-US" sz="2800" dirty="0">
              <a:latin typeface="Franklin Gothic Book" panose="020B0503020102020204" pitchFamily="34" charset="0"/>
              <a:cs typeface="Segoe UI" panose="020B0502040204020203" pitchFamily="34" charset="0"/>
            </a:endParaRPr>
          </a:p>
        </p:txBody>
      </p:sp>
      <p:pic>
        <p:nvPicPr>
          <p:cNvPr id="11" name="Graphic 10" descr="Open Book">
            <a:extLst>
              <a:ext uri="{FF2B5EF4-FFF2-40B4-BE49-F238E27FC236}">
                <a16:creationId xmlns:a16="http://schemas.microsoft.com/office/drawing/2014/main" id="{E06C5175-7234-E91F-1582-D6AD664D3CC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25242" y="356917"/>
            <a:ext cx="1097280" cy="1097280"/>
          </a:xfrm>
          <a:prstGeom prst="rect">
            <a:avLst/>
          </a:prstGeom>
        </p:spPr>
      </p:pic>
      <p:sp>
        <p:nvSpPr>
          <p:cNvPr id="12" name="Content Placeholder 2">
            <a:extLst>
              <a:ext uri="{FF2B5EF4-FFF2-40B4-BE49-F238E27FC236}">
                <a16:creationId xmlns:a16="http://schemas.microsoft.com/office/drawing/2014/main" id="{4158BD94-6807-15AF-7540-8740F275EFF1}"/>
              </a:ext>
            </a:extLst>
          </p:cNvPr>
          <p:cNvSpPr>
            <a:spLocks noGrp="1"/>
          </p:cNvSpPr>
          <p:nvPr>
            <p:ph idx="1"/>
          </p:nvPr>
        </p:nvSpPr>
        <p:spPr>
          <a:xfrm>
            <a:off x="873881" y="2000334"/>
            <a:ext cx="8927067" cy="4125258"/>
          </a:xfrm>
        </p:spPr>
        <p:txBody>
          <a:bodyPr vert="horz" lIns="91440" tIns="45720" rIns="91440" bIns="45720" rtlCol="0" anchor="t">
            <a:normAutofit/>
          </a:bodyPr>
          <a:lstStyle/>
          <a:p>
            <a:r>
              <a:rPr lang="sr-Latn-RS" sz="1800" dirty="0">
                <a:latin typeface="Segoe UI" panose="020B0502040204020203" pitchFamily="34" charset="0"/>
                <a:cs typeface="Segoe UI" panose="020B0502040204020203" pitchFamily="34" charset="0"/>
              </a:rPr>
              <a:t>Konačno, krajnja redukcija dimenzionalnosti je izvršena pomoću PCA.</a:t>
            </a:r>
          </a:p>
          <a:p>
            <a:r>
              <a:rPr lang="sr-Latn-RS" sz="1800" dirty="0">
                <a:latin typeface="Segoe UI" panose="020B0502040204020203" pitchFamily="34" charset="0"/>
                <a:cs typeface="Segoe UI" panose="020B0502040204020203" pitchFamily="34" charset="0"/>
              </a:rPr>
              <a:t>PCA redukcija dimenzionalnosti je obavljena nad svakim od 4 nova dataframe-a posebno.</a:t>
            </a:r>
          </a:p>
          <a:p>
            <a:r>
              <a:rPr lang="sr-Latn-RS" sz="1800" dirty="0">
                <a:latin typeface="Segoe UI" panose="020B0502040204020203" pitchFamily="34" charset="0"/>
                <a:cs typeface="Segoe UI" panose="020B0502040204020203" pitchFamily="34" charset="0"/>
              </a:rPr>
              <a:t>Za svaki od njih je formiran novi dataframe koji sadrži principijalne komponente kao nove atribute (po 5 za svaki od 4 dataframe-a),</a:t>
            </a:r>
          </a:p>
          <a:p>
            <a:r>
              <a:rPr lang="sr-Latn-RS" sz="1800" dirty="0">
                <a:latin typeface="Segoe UI" panose="020B0502040204020203" pitchFamily="34" charset="0"/>
                <a:cs typeface="Segoe UI" panose="020B0502040204020203" pitchFamily="34" charset="0"/>
              </a:rPr>
              <a:t>Za kriterijum za izbor broja principijalnih komponenti je odabran procenat objašnjene varijanse dataframe-a tim komponentama. U ovom projektu, on je morao biti veći od 0.95, kako se ne bi izgubilo previše informacija o skupu podataka.</a:t>
            </a:r>
          </a:p>
          <a:p>
            <a:r>
              <a:rPr lang="sr-Latn-RS" sz="1800" dirty="0">
                <a:latin typeface="Segoe UI" panose="020B0502040204020203" pitchFamily="34" charset="0"/>
                <a:cs typeface="Segoe UI" panose="020B0502040204020203" pitchFamily="34" charset="0"/>
              </a:rPr>
              <a:t>PCA analiza je obavljena pomoću Scikit-Learn biblioteke.</a:t>
            </a:r>
          </a:p>
          <a:p>
            <a:r>
              <a:rPr lang="sr-Latn-RS" sz="1800" dirty="0">
                <a:latin typeface="Segoe UI" panose="020B0502040204020203" pitchFamily="34" charset="0"/>
                <a:cs typeface="Segoe UI" panose="020B0502040204020203" pitchFamily="34" charset="0"/>
              </a:rPr>
              <a:t>Ovim korakom su formirani konačni dataframe-ovi koji će se koristiti kao ulaz u algoritme za detekciju anomalija.</a:t>
            </a:r>
          </a:p>
        </p:txBody>
      </p:sp>
    </p:spTree>
    <p:extLst>
      <p:ext uri="{BB962C8B-B14F-4D97-AF65-F5344CB8AC3E}">
        <p14:creationId xmlns:p14="http://schemas.microsoft.com/office/powerpoint/2010/main" val="18176700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04008E79-051D-D669-B6FC-EDE3318191D8}"/>
              </a:ext>
            </a:extLst>
          </p:cNvPr>
          <p:cNvSpPr txBox="1"/>
          <p:nvPr/>
        </p:nvSpPr>
        <p:spPr>
          <a:xfrm>
            <a:off x="7688425" y="624956"/>
            <a:ext cx="3573624" cy="369332"/>
          </a:xfrm>
          <a:prstGeom prst="rect">
            <a:avLst/>
          </a:prstGeom>
          <a:noFill/>
        </p:spPr>
        <p:txBody>
          <a:bodyPr wrap="square" rtlCol="0">
            <a:spAutoFit/>
          </a:bodyPr>
          <a:lstStyle/>
          <a:p>
            <a:r>
              <a:rPr lang="sr-Latn-RS" dirty="0"/>
              <a:t>Slika 5. PCA analiza dataframe-ova</a:t>
            </a:r>
          </a:p>
        </p:txBody>
      </p:sp>
      <p:pic>
        <p:nvPicPr>
          <p:cNvPr id="2" name="Picture 1">
            <a:extLst>
              <a:ext uri="{FF2B5EF4-FFF2-40B4-BE49-F238E27FC236}">
                <a16:creationId xmlns:a16="http://schemas.microsoft.com/office/drawing/2014/main" id="{78A560BD-5953-2812-D5AF-C05C5081366B}"/>
              </a:ext>
            </a:extLst>
          </p:cNvPr>
          <p:cNvPicPr/>
          <p:nvPr/>
        </p:nvPicPr>
        <p:blipFill>
          <a:blip r:embed="rId2"/>
          <a:stretch>
            <a:fillRect/>
          </a:stretch>
        </p:blipFill>
        <p:spPr>
          <a:xfrm>
            <a:off x="523193" y="265825"/>
            <a:ext cx="6624055" cy="6326349"/>
          </a:xfrm>
          <a:prstGeom prst="rect">
            <a:avLst/>
          </a:prstGeom>
        </p:spPr>
      </p:pic>
    </p:spTree>
    <p:extLst>
      <p:ext uri="{BB962C8B-B14F-4D97-AF65-F5344CB8AC3E}">
        <p14:creationId xmlns:p14="http://schemas.microsoft.com/office/powerpoint/2010/main" val="41800889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084F172B-B33D-7F30-4989-080B8203CC76}"/>
              </a:ext>
            </a:extLst>
          </p:cNvPr>
          <p:cNvSpPr>
            <a:spLocks noGrp="1"/>
          </p:cNvSpPr>
          <p:nvPr>
            <p:ph type="title"/>
          </p:nvPr>
        </p:nvSpPr>
        <p:spPr>
          <a:xfrm>
            <a:off x="1422522" y="170574"/>
            <a:ext cx="7606068" cy="1469965"/>
          </a:xfrm>
        </p:spPr>
        <p:txBody>
          <a:bodyPr anchor="ctr">
            <a:normAutofit/>
          </a:bodyPr>
          <a:lstStyle/>
          <a:p>
            <a:r>
              <a:rPr lang="sr-Latn-RS" dirty="0">
                <a:latin typeface="Franklin Gothic Book" panose="020B0503020102020204" pitchFamily="34" charset="0"/>
                <a:cs typeface="Segoe UI" panose="020B0502040204020203" pitchFamily="34" charset="0"/>
              </a:rPr>
              <a:t>4. Detekcija anomalija:</a:t>
            </a:r>
            <a:endParaRPr lang="en-US" dirty="0">
              <a:latin typeface="Franklin Gothic Book" panose="020B0503020102020204" pitchFamily="34" charset="0"/>
              <a:cs typeface="Segoe UI" panose="020B0502040204020203" pitchFamily="34" charset="0"/>
            </a:endParaRPr>
          </a:p>
        </p:txBody>
      </p:sp>
      <p:pic>
        <p:nvPicPr>
          <p:cNvPr id="11" name="Graphic 10" descr="Open Book">
            <a:extLst>
              <a:ext uri="{FF2B5EF4-FFF2-40B4-BE49-F238E27FC236}">
                <a16:creationId xmlns:a16="http://schemas.microsoft.com/office/drawing/2014/main" id="{E06C5175-7234-E91F-1582-D6AD664D3CC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25242" y="356917"/>
            <a:ext cx="1097280" cy="1097280"/>
          </a:xfrm>
          <a:prstGeom prst="rect">
            <a:avLst/>
          </a:prstGeom>
        </p:spPr>
      </p:pic>
      <p:sp>
        <p:nvSpPr>
          <p:cNvPr id="12" name="Content Placeholder 2">
            <a:extLst>
              <a:ext uri="{FF2B5EF4-FFF2-40B4-BE49-F238E27FC236}">
                <a16:creationId xmlns:a16="http://schemas.microsoft.com/office/drawing/2014/main" id="{4158BD94-6807-15AF-7540-8740F275EFF1}"/>
              </a:ext>
            </a:extLst>
          </p:cNvPr>
          <p:cNvSpPr>
            <a:spLocks noGrp="1"/>
          </p:cNvSpPr>
          <p:nvPr>
            <p:ph idx="1"/>
          </p:nvPr>
        </p:nvSpPr>
        <p:spPr>
          <a:xfrm>
            <a:off x="873881" y="2000334"/>
            <a:ext cx="8927067" cy="4125258"/>
          </a:xfrm>
        </p:spPr>
        <p:txBody>
          <a:bodyPr vert="horz" lIns="91440" tIns="45720" rIns="91440" bIns="45720" rtlCol="0" anchor="t">
            <a:normAutofit lnSpcReduction="10000"/>
          </a:bodyPr>
          <a:lstStyle/>
          <a:p>
            <a:r>
              <a:rPr lang="sr-Latn-RS" sz="1800" dirty="0">
                <a:latin typeface="Segoe UI" panose="020B0502040204020203" pitchFamily="34" charset="0"/>
                <a:cs typeface="Segoe UI" panose="020B0502040204020203" pitchFamily="34" charset="0"/>
              </a:rPr>
              <a:t>Korišćena su dva algoritma u ovu svrhu, Isolation Forest i Local Outlier Factor.</a:t>
            </a:r>
          </a:p>
          <a:p>
            <a:r>
              <a:rPr lang="sr-Latn-RS" sz="1800" dirty="0">
                <a:latin typeface="Segoe UI" panose="020B0502040204020203" pitchFamily="34" charset="0"/>
                <a:cs typeface="Segoe UI" panose="020B0502040204020203" pitchFamily="34" charset="0"/>
              </a:rPr>
              <a:t>Svaki algoritam je pokrenut nad svakim od 4 dataframe-a za različite hiperparametre.</a:t>
            </a:r>
          </a:p>
          <a:p>
            <a:r>
              <a:rPr lang="sr-Latn-RS" sz="1800" dirty="0">
                <a:latin typeface="Segoe UI" panose="020B0502040204020203" pitchFamily="34" charset="0"/>
                <a:cs typeface="Segoe UI" panose="020B0502040204020203" pitchFamily="34" charset="0"/>
              </a:rPr>
              <a:t>Metodi evaluacije su silhouette score i vizuelizacija.</a:t>
            </a:r>
          </a:p>
          <a:p>
            <a:r>
              <a:rPr lang="sr-Latn-RS" sz="1800" dirty="0">
                <a:latin typeface="Segoe UI" panose="020B0502040204020203" pitchFamily="34" charset="0"/>
                <a:cs typeface="Segoe UI" panose="020B0502040204020203" pitchFamily="34" charset="0"/>
              </a:rPr>
              <a:t>Za podešavanje hiperparametara je korišćena GridSearchCV funkcija Scikit-Learn biblioteke.</a:t>
            </a:r>
          </a:p>
          <a:p>
            <a:r>
              <a:rPr lang="sr-Latn-RS" sz="1800" dirty="0">
                <a:latin typeface="Segoe UI" panose="020B0502040204020203" pitchFamily="34" charset="0"/>
                <a:cs typeface="Segoe UI" panose="020B0502040204020203" pitchFamily="34" charset="0"/>
              </a:rPr>
              <a:t>Detekcija i analiza anomalija je izvršena za svaki dan rada mašine, posebno.</a:t>
            </a:r>
          </a:p>
          <a:p>
            <a:r>
              <a:rPr lang="sr-Latn-RS" sz="1800" kern="100" dirty="0">
                <a:solidFill>
                  <a:srgbClr val="000000"/>
                </a:solidFill>
                <a:effectLst/>
                <a:latin typeface="Segoe UI" panose="020B0502040204020203" pitchFamily="34" charset="0"/>
                <a:ea typeface="Segoe UI" panose="020B0502040204020203" pitchFamily="34" charset="0"/>
              </a:rPr>
              <a:t>Nakon rezultata GridSearch algoritma, ukoliko bi za neki od parametra koji se ispituju bila izabrana minimalna ili maksimalna vrednost od zadatih, onda bi se taj parameter dodatno ispitivao tako što bi se pokretao algoritam LocalOutlierFactor za veću i manju vrednost tog parametra od vrednosti koju je vratio GridSearch. </a:t>
            </a:r>
          </a:p>
          <a:p>
            <a:r>
              <a:rPr lang="sr-Latn-RS" sz="1800" kern="100" dirty="0">
                <a:solidFill>
                  <a:srgbClr val="000000"/>
                </a:solidFill>
                <a:effectLst/>
                <a:latin typeface="Segoe UI" panose="020B0502040204020203" pitchFamily="34" charset="0"/>
                <a:ea typeface="Segoe UI" panose="020B0502040204020203" pitchFamily="34" charset="0"/>
              </a:rPr>
              <a:t>Na kraju se formira skup konačnih parametara funkcije za detekciju anomalija, funkcija se pokreće, analiziraju se dobijeni rezlultati i čuvaju se u csv fajl ukoliko su zadovoljavajući.</a:t>
            </a:r>
          </a:p>
          <a:p>
            <a:endParaRPr lang="sr-Latn-RS" sz="18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4949664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084F172B-B33D-7F30-4989-080B8203CC76}"/>
              </a:ext>
            </a:extLst>
          </p:cNvPr>
          <p:cNvSpPr>
            <a:spLocks noGrp="1"/>
          </p:cNvSpPr>
          <p:nvPr>
            <p:ph type="title"/>
          </p:nvPr>
        </p:nvSpPr>
        <p:spPr>
          <a:xfrm>
            <a:off x="1422522" y="170574"/>
            <a:ext cx="7606068" cy="1469965"/>
          </a:xfrm>
        </p:spPr>
        <p:txBody>
          <a:bodyPr anchor="ctr">
            <a:normAutofit/>
          </a:bodyPr>
          <a:lstStyle/>
          <a:p>
            <a:r>
              <a:rPr lang="sr-Latn-RS" dirty="0">
                <a:latin typeface="Franklin Gothic Book" panose="020B0503020102020204" pitchFamily="34" charset="0"/>
                <a:cs typeface="Segoe UI" panose="020B0502040204020203" pitchFamily="34" charset="0"/>
              </a:rPr>
              <a:t>4. Detekcija anomalija – silhouette score:</a:t>
            </a:r>
            <a:endParaRPr lang="en-US" dirty="0">
              <a:latin typeface="Franklin Gothic Book" panose="020B0503020102020204" pitchFamily="34" charset="0"/>
              <a:cs typeface="Segoe UI" panose="020B0502040204020203" pitchFamily="34" charset="0"/>
            </a:endParaRPr>
          </a:p>
        </p:txBody>
      </p:sp>
      <p:pic>
        <p:nvPicPr>
          <p:cNvPr id="11" name="Graphic 10" descr="Open Book">
            <a:extLst>
              <a:ext uri="{FF2B5EF4-FFF2-40B4-BE49-F238E27FC236}">
                <a16:creationId xmlns:a16="http://schemas.microsoft.com/office/drawing/2014/main" id="{E06C5175-7234-E91F-1582-D6AD664D3CC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25242" y="356917"/>
            <a:ext cx="1097280" cy="1097280"/>
          </a:xfrm>
          <a:prstGeom prst="rect">
            <a:avLst/>
          </a:prstGeom>
        </p:spPr>
      </p:pic>
      <mc:AlternateContent xmlns:mc="http://schemas.openxmlformats.org/markup-compatibility/2006" xmlns:a14="http://schemas.microsoft.com/office/drawing/2010/main">
        <mc:Choice Requires="a14">
          <p:sp>
            <p:nvSpPr>
              <p:cNvPr id="12" name="Content Placeholder 2">
                <a:extLst>
                  <a:ext uri="{FF2B5EF4-FFF2-40B4-BE49-F238E27FC236}">
                    <a16:creationId xmlns:a16="http://schemas.microsoft.com/office/drawing/2014/main" id="{4158BD94-6807-15AF-7540-8740F275EFF1}"/>
                  </a:ext>
                </a:extLst>
              </p:cNvPr>
              <p:cNvSpPr>
                <a:spLocks noGrp="1"/>
              </p:cNvSpPr>
              <p:nvPr>
                <p:ph idx="1"/>
              </p:nvPr>
            </p:nvSpPr>
            <p:spPr>
              <a:xfrm>
                <a:off x="873881" y="2000334"/>
                <a:ext cx="8927067" cy="4604652"/>
              </a:xfrm>
            </p:spPr>
            <p:txBody>
              <a:bodyPr vert="horz" lIns="91440" tIns="45720" rIns="91440" bIns="45720" rtlCol="0" anchor="t">
                <a:normAutofit fontScale="92500" lnSpcReduction="20000"/>
              </a:bodyPr>
              <a:lstStyle/>
              <a:p>
                <a:r>
                  <a:rPr lang="sr-Latn-RS" sz="1800" dirty="0">
                    <a:latin typeface="Segoe UI" panose="020B0502040204020203" pitchFamily="34" charset="0"/>
                    <a:cs typeface="Segoe UI" panose="020B0502040204020203" pitchFamily="34" charset="0"/>
                  </a:rPr>
                  <a:t>Silhouette score je metrika za evaluaciju performansi algoritama za klasterovanje.</a:t>
                </a:r>
              </a:p>
              <a:p>
                <a:r>
                  <a:rPr lang="sr-Latn-RS" sz="1800" dirty="0">
                    <a:latin typeface="Segoe UI" panose="020B0502040204020203" pitchFamily="34" charset="0"/>
                    <a:cs typeface="Segoe UI" panose="020B0502040204020203" pitchFamily="34" charset="0"/>
                  </a:rPr>
                  <a:t>Koristi kompaktnost pojedinačnih klastera (distancu unutar klastera) i odvojenost između klastera (distancu između klastera) za određivanje ukupne ocene o tome koliko je dobra klasterizacija.</a:t>
                </a:r>
                <a:r>
                  <a:rPr lang="en-US" sz="1800" dirty="0">
                    <a:latin typeface="Segoe UI" panose="020B0502040204020203" pitchFamily="34" charset="0"/>
                    <a:cs typeface="Segoe UI" panose="020B0502040204020203" pitchFamily="34" charset="0"/>
                  </a:rPr>
                  <a:t> </a:t>
                </a:r>
              </a:p>
              <a:p>
                <a:r>
                  <a:rPr lang="en-US" sz="1800" dirty="0">
                    <a:latin typeface="Segoe UI" panose="020B0502040204020203" pitchFamily="34" charset="0"/>
                    <a:cs typeface="Segoe UI" panose="020B0502040204020203" pitchFamily="34" charset="0"/>
                  </a:rPr>
                  <a:t>Silhouette score za </a:t>
                </a:r>
                <a:r>
                  <a:rPr lang="en-US" sz="1800" dirty="0" err="1">
                    <a:latin typeface="Segoe UI" panose="020B0502040204020203" pitchFamily="34" charset="0"/>
                    <a:cs typeface="Segoe UI" panose="020B0502040204020203" pitchFamily="34" charset="0"/>
                  </a:rPr>
                  <a:t>podatak</a:t>
                </a:r>
                <a:r>
                  <a:rPr lang="en-US" sz="1800" dirty="0">
                    <a:latin typeface="Segoe UI" panose="020B0502040204020203" pitchFamily="34" charset="0"/>
                    <a:cs typeface="Segoe UI" panose="020B0502040204020203" pitchFamily="34" charset="0"/>
                  </a:rPr>
                  <a:t> </a:t>
                </a:r>
                <a:r>
                  <a:rPr lang="en-US" sz="1800" dirty="0" err="1">
                    <a:latin typeface="Segoe UI" panose="020B0502040204020203" pitchFamily="34" charset="0"/>
                    <a:cs typeface="Segoe UI" panose="020B0502040204020203" pitchFamily="34" charset="0"/>
                  </a:rPr>
                  <a:t>i</a:t>
                </a:r>
                <a:r>
                  <a:rPr lang="en-US" sz="1800" dirty="0">
                    <a:latin typeface="Segoe UI" panose="020B0502040204020203" pitchFamily="34" charset="0"/>
                    <a:cs typeface="Segoe UI" panose="020B0502040204020203" pitchFamily="34" charset="0"/>
                  </a:rPr>
                  <a:t> je:</a:t>
                </a:r>
              </a:p>
              <a:p>
                <a:pPr marL="0" indent="0">
                  <a:buNone/>
                </a:pPr>
                <a14:m>
                  <m:oMathPara xmlns:m="http://schemas.openxmlformats.org/officeDocument/2006/math">
                    <m:oMathParaPr>
                      <m:jc m:val="centerGroup"/>
                    </m:oMathParaPr>
                    <m:oMath xmlns:m="http://schemas.openxmlformats.org/officeDocument/2006/math">
                      <m:sSub>
                        <m:sSubPr>
                          <m:ctrlPr>
                            <a:rPr lang="sr-Latn-RS" sz="1800" i="1" smtClean="0">
                              <a:latin typeface="Cambria Math" panose="02040503050406030204" pitchFamily="18" charset="0"/>
                              <a:cs typeface="Segoe UI" panose="020B0502040204020203" pitchFamily="34" charset="0"/>
                            </a:rPr>
                          </m:ctrlPr>
                        </m:sSubPr>
                        <m:e>
                          <m:r>
                            <a:rPr lang="sr-Latn-RS" sz="1800" b="0" i="1" smtClean="0">
                              <a:latin typeface="Cambria Math" panose="02040503050406030204" pitchFamily="18" charset="0"/>
                              <a:cs typeface="Segoe UI" panose="020B0502040204020203" pitchFamily="34" charset="0"/>
                            </a:rPr>
                            <m:t>𝑠</m:t>
                          </m:r>
                        </m:e>
                        <m:sub>
                          <m:r>
                            <a:rPr lang="sr-Latn-RS" sz="1800" b="0" i="1" smtClean="0">
                              <a:latin typeface="Cambria Math" panose="02040503050406030204" pitchFamily="18" charset="0"/>
                              <a:cs typeface="Segoe UI" panose="020B0502040204020203" pitchFamily="34" charset="0"/>
                            </a:rPr>
                            <m:t>𝑖</m:t>
                          </m:r>
                        </m:sub>
                      </m:sSub>
                      <m:r>
                        <a:rPr lang="en-US" sz="1800" b="0" i="1" smtClean="0">
                          <a:latin typeface="Cambria Math" panose="02040503050406030204" pitchFamily="18" charset="0"/>
                          <a:cs typeface="Segoe UI" panose="020B0502040204020203" pitchFamily="34" charset="0"/>
                        </a:rPr>
                        <m:t>=</m:t>
                      </m:r>
                      <m:f>
                        <m:fPr>
                          <m:ctrlPr>
                            <a:rPr lang="en-US" sz="1800" b="0" i="1" smtClean="0">
                              <a:latin typeface="Cambria Math" panose="02040503050406030204" pitchFamily="18" charset="0"/>
                              <a:cs typeface="Segoe UI" panose="020B0502040204020203" pitchFamily="34" charset="0"/>
                            </a:rPr>
                          </m:ctrlPr>
                        </m:fPr>
                        <m:num>
                          <m:sSub>
                            <m:sSubPr>
                              <m:ctrlPr>
                                <a:rPr lang="en-US" sz="1800" b="0" i="1" smtClean="0">
                                  <a:latin typeface="Cambria Math" panose="02040503050406030204" pitchFamily="18" charset="0"/>
                                  <a:cs typeface="Segoe UI" panose="020B0502040204020203" pitchFamily="34" charset="0"/>
                                </a:rPr>
                              </m:ctrlPr>
                            </m:sSubPr>
                            <m:e>
                              <m:r>
                                <a:rPr lang="en-US" sz="1800" b="0" i="1" smtClean="0">
                                  <a:latin typeface="Cambria Math" panose="02040503050406030204" pitchFamily="18" charset="0"/>
                                  <a:cs typeface="Segoe UI" panose="020B0502040204020203" pitchFamily="34" charset="0"/>
                                </a:rPr>
                                <m:t>𝑏</m:t>
                              </m:r>
                            </m:e>
                            <m:sub>
                              <m:r>
                                <a:rPr lang="en-US" sz="1800" b="0" i="1" smtClean="0">
                                  <a:latin typeface="Cambria Math" panose="02040503050406030204" pitchFamily="18" charset="0"/>
                                  <a:cs typeface="Segoe UI" panose="020B0502040204020203" pitchFamily="34" charset="0"/>
                                </a:rPr>
                                <m:t>𝑖</m:t>
                              </m:r>
                            </m:sub>
                          </m:sSub>
                          <m:r>
                            <a:rPr lang="en-US" sz="1800" b="0" i="1" smtClean="0">
                              <a:latin typeface="Cambria Math" panose="02040503050406030204" pitchFamily="18" charset="0"/>
                              <a:cs typeface="Segoe UI" panose="020B0502040204020203" pitchFamily="34" charset="0"/>
                            </a:rPr>
                            <m:t>−</m:t>
                          </m:r>
                          <m:sSub>
                            <m:sSubPr>
                              <m:ctrlPr>
                                <a:rPr lang="en-US" sz="1800" b="0" i="1" smtClean="0">
                                  <a:latin typeface="Cambria Math" panose="02040503050406030204" pitchFamily="18" charset="0"/>
                                  <a:cs typeface="Segoe UI" panose="020B0502040204020203" pitchFamily="34" charset="0"/>
                                </a:rPr>
                              </m:ctrlPr>
                            </m:sSubPr>
                            <m:e>
                              <m:r>
                                <a:rPr lang="en-US" sz="1800" b="0" i="1" smtClean="0">
                                  <a:latin typeface="Cambria Math" panose="02040503050406030204" pitchFamily="18" charset="0"/>
                                  <a:cs typeface="Segoe UI" panose="020B0502040204020203" pitchFamily="34" charset="0"/>
                                </a:rPr>
                                <m:t>𝑎</m:t>
                              </m:r>
                            </m:e>
                            <m:sub>
                              <m:r>
                                <a:rPr lang="en-US" sz="1800" b="0" i="1" smtClean="0">
                                  <a:latin typeface="Cambria Math" panose="02040503050406030204" pitchFamily="18" charset="0"/>
                                  <a:cs typeface="Segoe UI" panose="020B0502040204020203" pitchFamily="34" charset="0"/>
                                </a:rPr>
                                <m:t>𝑖</m:t>
                              </m:r>
                            </m:sub>
                          </m:sSub>
                        </m:num>
                        <m:den>
                          <m:r>
                            <m:rPr>
                              <m:sty m:val="p"/>
                            </m:rPr>
                            <a:rPr lang="en-US" sz="1800" b="0" i="0" smtClean="0">
                              <a:latin typeface="Cambria Math" panose="02040503050406030204" pitchFamily="18" charset="0"/>
                              <a:cs typeface="Segoe UI" panose="020B0502040204020203" pitchFamily="34" charset="0"/>
                            </a:rPr>
                            <m:t>max</m:t>
                          </m:r>
                          <m:r>
                            <a:rPr lang="en-US" sz="1800" b="0" i="1" smtClean="0">
                              <a:latin typeface="Cambria Math" panose="02040503050406030204" pitchFamily="18" charset="0"/>
                              <a:cs typeface="Segoe UI" panose="020B0502040204020203" pitchFamily="34" charset="0"/>
                            </a:rPr>
                            <m:t>⁡(</m:t>
                          </m:r>
                          <m:sSub>
                            <m:sSubPr>
                              <m:ctrlPr>
                                <a:rPr lang="en-US" sz="1800" b="0" i="1" smtClean="0">
                                  <a:latin typeface="Cambria Math" panose="02040503050406030204" pitchFamily="18" charset="0"/>
                                  <a:cs typeface="Segoe UI" panose="020B0502040204020203" pitchFamily="34" charset="0"/>
                                </a:rPr>
                              </m:ctrlPr>
                            </m:sSubPr>
                            <m:e>
                              <m:r>
                                <a:rPr lang="en-US" sz="1800" b="0" i="1" smtClean="0">
                                  <a:latin typeface="Cambria Math" panose="02040503050406030204" pitchFamily="18" charset="0"/>
                                  <a:cs typeface="Segoe UI" panose="020B0502040204020203" pitchFamily="34" charset="0"/>
                                </a:rPr>
                                <m:t>𝑏</m:t>
                              </m:r>
                            </m:e>
                            <m:sub>
                              <m:r>
                                <a:rPr lang="en-US" sz="1800" b="0" i="1" smtClean="0">
                                  <a:latin typeface="Cambria Math" panose="02040503050406030204" pitchFamily="18" charset="0"/>
                                  <a:cs typeface="Segoe UI" panose="020B0502040204020203" pitchFamily="34" charset="0"/>
                                </a:rPr>
                                <m:t>𝑖</m:t>
                              </m:r>
                            </m:sub>
                          </m:sSub>
                          <m:r>
                            <a:rPr lang="en-US" sz="1800" b="0" i="1" smtClean="0">
                              <a:latin typeface="Cambria Math" panose="02040503050406030204" pitchFamily="18" charset="0"/>
                              <a:cs typeface="Segoe UI" panose="020B0502040204020203" pitchFamily="34" charset="0"/>
                            </a:rPr>
                            <m:t>,</m:t>
                          </m:r>
                          <m:sSub>
                            <m:sSubPr>
                              <m:ctrlPr>
                                <a:rPr lang="en-US" sz="1800" b="0" i="1" smtClean="0">
                                  <a:latin typeface="Cambria Math" panose="02040503050406030204" pitchFamily="18" charset="0"/>
                                  <a:cs typeface="Segoe UI" panose="020B0502040204020203" pitchFamily="34" charset="0"/>
                                </a:rPr>
                              </m:ctrlPr>
                            </m:sSubPr>
                            <m:e>
                              <m:r>
                                <a:rPr lang="en-US" sz="1800" b="0" i="1" smtClean="0">
                                  <a:latin typeface="Cambria Math" panose="02040503050406030204" pitchFamily="18" charset="0"/>
                                  <a:cs typeface="Segoe UI" panose="020B0502040204020203" pitchFamily="34" charset="0"/>
                                </a:rPr>
                                <m:t>𝑎</m:t>
                              </m:r>
                            </m:e>
                            <m:sub>
                              <m:r>
                                <a:rPr lang="en-US" sz="1800" b="0" i="1" smtClean="0">
                                  <a:latin typeface="Cambria Math" panose="02040503050406030204" pitchFamily="18" charset="0"/>
                                  <a:cs typeface="Segoe UI" panose="020B0502040204020203" pitchFamily="34" charset="0"/>
                                </a:rPr>
                                <m:t>𝑖</m:t>
                              </m:r>
                            </m:sub>
                          </m:sSub>
                          <m:r>
                            <a:rPr lang="en-US" sz="1800" b="0" i="1" smtClean="0">
                              <a:latin typeface="Cambria Math" panose="02040503050406030204" pitchFamily="18" charset="0"/>
                              <a:cs typeface="Segoe UI" panose="020B0502040204020203" pitchFamily="34" charset="0"/>
                            </a:rPr>
                            <m:t>)</m:t>
                          </m:r>
                        </m:den>
                      </m:f>
                    </m:oMath>
                  </m:oMathPara>
                </a14:m>
                <a:endParaRPr lang="en-US" sz="1800" dirty="0">
                  <a:latin typeface="Segoe UI" panose="020B0502040204020203" pitchFamily="34" charset="0"/>
                  <a:cs typeface="Segoe UI" panose="020B0502040204020203" pitchFamily="34" charset="0"/>
                </a:endParaRPr>
              </a:p>
              <a:p>
                <a:pPr marL="0" indent="0">
                  <a:buNone/>
                </a:pPr>
                <a:r>
                  <a:rPr lang="en-US" sz="1800" dirty="0">
                    <a:latin typeface="Segoe UI" panose="020B0502040204020203" pitchFamily="34" charset="0"/>
                    <a:cs typeface="Segoe UI" panose="020B0502040204020203" pitchFamily="34" charset="0"/>
                  </a:rPr>
                  <a:t>   , </a:t>
                </a:r>
                <a:r>
                  <a:rPr lang="en-US" sz="1800" dirty="0" err="1">
                    <a:latin typeface="Segoe UI" panose="020B0502040204020203" pitchFamily="34" charset="0"/>
                    <a:cs typeface="Segoe UI" panose="020B0502040204020203" pitchFamily="34" charset="0"/>
                  </a:rPr>
                  <a:t>gde</a:t>
                </a:r>
                <a:r>
                  <a:rPr lang="en-US" sz="1800" dirty="0">
                    <a:latin typeface="Segoe UI" panose="020B0502040204020203" pitchFamily="34" charset="0"/>
                    <a:cs typeface="Segoe UI" panose="020B0502040204020203" pitchFamily="34" charset="0"/>
                  </a:rPr>
                  <a:t> je </a:t>
                </a:r>
                <a14:m>
                  <m:oMath xmlns:m="http://schemas.openxmlformats.org/officeDocument/2006/math">
                    <m:sSub>
                      <m:sSubPr>
                        <m:ctrlPr>
                          <a:rPr lang="en-US" sz="2000" b="0" i="1" smtClean="0">
                            <a:latin typeface="Cambria Math" panose="02040503050406030204" pitchFamily="18" charset="0"/>
                            <a:cs typeface="Segoe UI" panose="020B0502040204020203" pitchFamily="34" charset="0"/>
                          </a:rPr>
                        </m:ctrlPr>
                      </m:sSubPr>
                      <m:e>
                        <m:r>
                          <a:rPr lang="en-US" sz="2000" b="0" i="1" smtClean="0">
                            <a:latin typeface="Cambria Math" panose="02040503050406030204" pitchFamily="18" charset="0"/>
                            <a:cs typeface="Segoe UI" panose="020B0502040204020203" pitchFamily="34" charset="0"/>
                          </a:rPr>
                          <m:t>𝑏</m:t>
                        </m:r>
                      </m:e>
                      <m:sub>
                        <m:r>
                          <a:rPr lang="en-US" sz="2000" b="0" i="1" smtClean="0">
                            <a:latin typeface="Cambria Math" panose="02040503050406030204" pitchFamily="18" charset="0"/>
                            <a:cs typeface="Segoe UI" panose="020B0502040204020203" pitchFamily="34" charset="0"/>
                          </a:rPr>
                          <m:t>𝑖</m:t>
                        </m:r>
                      </m:sub>
                    </m:sSub>
                  </m:oMath>
                </a14:m>
                <a:r>
                  <a:rPr lang="en-US" sz="2000" dirty="0">
                    <a:latin typeface="Segoe UI" panose="020B0502040204020203" pitchFamily="34" charset="0"/>
                    <a:cs typeface="Segoe UI" panose="020B0502040204020203" pitchFamily="34" charset="0"/>
                  </a:rPr>
                  <a:t> </a:t>
                </a:r>
                <a:r>
                  <a:rPr lang="sr-Latn-RS" sz="1800" dirty="0">
                    <a:latin typeface="Segoe UI" panose="020B0502040204020203" pitchFamily="34" charset="0"/>
                    <a:cs typeface="Segoe UI" panose="020B0502040204020203" pitchFamily="34" charset="0"/>
                  </a:rPr>
                  <a:t>prosečna </a:t>
                </a:r>
                <a:r>
                  <a:rPr lang="en-US" sz="1800" dirty="0" err="1">
                    <a:latin typeface="Segoe UI" panose="020B0502040204020203" pitchFamily="34" charset="0"/>
                    <a:cs typeface="Segoe UI" panose="020B0502040204020203" pitchFamily="34" charset="0"/>
                  </a:rPr>
                  <a:t>distanca</a:t>
                </a:r>
                <a:r>
                  <a:rPr lang="en-US" sz="1800" dirty="0">
                    <a:latin typeface="Segoe UI" panose="020B0502040204020203" pitchFamily="34" charset="0"/>
                    <a:cs typeface="Segoe UI" panose="020B0502040204020203" pitchFamily="34" charset="0"/>
                  </a:rPr>
                  <a:t> </a:t>
                </a:r>
                <a:r>
                  <a:rPr lang="en-US" sz="1800" dirty="0" err="1">
                    <a:latin typeface="Segoe UI" panose="020B0502040204020203" pitchFamily="34" charset="0"/>
                    <a:cs typeface="Segoe UI" panose="020B0502040204020203" pitchFamily="34" charset="0"/>
                  </a:rPr>
                  <a:t>izme</a:t>
                </a:r>
                <a:r>
                  <a:rPr lang="sr-Latn-RS" sz="1800" dirty="0">
                    <a:latin typeface="Segoe UI" panose="020B0502040204020203" pitchFamily="34" charset="0"/>
                    <a:cs typeface="Segoe UI" panose="020B0502040204020203" pitchFamily="34" charset="0"/>
                  </a:rPr>
                  <a:t>đu podatka </a:t>
                </a:r>
                <a14:m>
                  <m:oMath xmlns:m="http://schemas.openxmlformats.org/officeDocument/2006/math">
                    <m:r>
                      <a:rPr lang="sr-Latn-RS" sz="1800" i="1">
                        <a:latin typeface="Cambria Math" panose="02040503050406030204" pitchFamily="18" charset="0"/>
                        <a:cs typeface="Segoe UI" panose="020B0502040204020203" pitchFamily="34" charset="0"/>
                      </a:rPr>
                      <m:t>𝑖</m:t>
                    </m:r>
                    <m:r>
                      <a:rPr lang="sr-Latn-RS" sz="1800" i="1">
                        <a:latin typeface="Cambria Math" panose="02040503050406030204" pitchFamily="18" charset="0"/>
                        <a:cs typeface="Segoe UI" panose="020B0502040204020203" pitchFamily="34" charset="0"/>
                      </a:rPr>
                      <m:t> </m:t>
                    </m:r>
                  </m:oMath>
                </a14:m>
                <a:r>
                  <a:rPr lang="sr-Latn-RS" sz="1800" dirty="0">
                    <a:latin typeface="Segoe UI" panose="020B0502040204020203" pitchFamily="34" charset="0"/>
                    <a:cs typeface="Segoe UI" panose="020B0502040204020203" pitchFamily="34" charset="0"/>
                  </a:rPr>
                  <a:t> i podataka unutar njemu najbližeg klastera, a </a:t>
                </a:r>
                <a14:m>
                  <m:oMath xmlns:m="http://schemas.openxmlformats.org/officeDocument/2006/math">
                    <m:sSub>
                      <m:sSubPr>
                        <m:ctrlPr>
                          <a:rPr lang="en-US" sz="2000" i="1">
                            <a:latin typeface="Cambria Math" panose="02040503050406030204" pitchFamily="18" charset="0"/>
                            <a:cs typeface="Segoe UI" panose="020B0502040204020203" pitchFamily="34" charset="0"/>
                          </a:rPr>
                        </m:ctrlPr>
                      </m:sSubPr>
                      <m:e>
                        <m:r>
                          <a:rPr lang="en-US" sz="2000" i="1">
                            <a:latin typeface="Cambria Math" panose="02040503050406030204" pitchFamily="18" charset="0"/>
                            <a:cs typeface="Segoe UI" panose="020B0502040204020203" pitchFamily="34" charset="0"/>
                          </a:rPr>
                          <m:t>𝑎</m:t>
                        </m:r>
                      </m:e>
                      <m:sub>
                        <m:r>
                          <a:rPr lang="en-US" sz="2000" i="1">
                            <a:latin typeface="Cambria Math" panose="02040503050406030204" pitchFamily="18" charset="0"/>
                            <a:cs typeface="Segoe UI" panose="020B0502040204020203" pitchFamily="34" charset="0"/>
                          </a:rPr>
                          <m:t>𝑖</m:t>
                        </m:r>
                      </m:sub>
                    </m:sSub>
                  </m:oMath>
                </a14:m>
                <a:r>
                  <a:rPr lang="sr-Latn-RS" sz="1800" dirty="0">
                    <a:latin typeface="Segoe UI" panose="020B0502040204020203" pitchFamily="34" charset="0"/>
                    <a:cs typeface="Segoe UI" panose="020B0502040204020203" pitchFamily="34" charset="0"/>
                  </a:rPr>
                  <a:t> je  prosečna distanca između podatka </a:t>
                </a:r>
                <a14:m>
                  <m:oMath xmlns:m="http://schemas.openxmlformats.org/officeDocument/2006/math">
                    <m:r>
                      <a:rPr lang="sr-Latn-RS" sz="2000" b="0" i="1" smtClean="0">
                        <a:latin typeface="Cambria Math" panose="02040503050406030204" pitchFamily="18" charset="0"/>
                        <a:cs typeface="Segoe UI" panose="020B0502040204020203" pitchFamily="34" charset="0"/>
                      </a:rPr>
                      <m:t>𝑖</m:t>
                    </m:r>
                  </m:oMath>
                </a14:m>
                <a:r>
                  <a:rPr lang="sr-Latn-RS" sz="1800" dirty="0">
                    <a:latin typeface="Segoe UI" panose="020B0502040204020203" pitchFamily="34" charset="0"/>
                    <a:cs typeface="Segoe UI" panose="020B0502040204020203" pitchFamily="34" charset="0"/>
                  </a:rPr>
                  <a:t> i isvih podataka unutar klastera kome podatak pripada.</a:t>
                </a:r>
                <a:endParaRPr lang="en-US" sz="1800" dirty="0">
                  <a:latin typeface="Segoe UI" panose="020B0502040204020203" pitchFamily="34" charset="0"/>
                  <a:cs typeface="Segoe UI" panose="020B0502040204020203" pitchFamily="34" charset="0"/>
                </a:endParaRPr>
              </a:p>
              <a:p>
                <a:r>
                  <a:rPr lang="sr-Latn-RS" sz="1800" dirty="0">
                    <a:latin typeface="Segoe UI" panose="020B0502040204020203" pitchFamily="34" charset="0"/>
                    <a:cs typeface="Segoe UI" panose="020B0502040204020203" pitchFamily="34" charset="0"/>
                  </a:rPr>
                  <a:t>Maksimalna vrednost za silhouette score je 1, što indikuje da su klasteri odvojeni savršeno, a minimalna 0.</a:t>
                </a:r>
              </a:p>
              <a:p>
                <a:r>
                  <a:rPr lang="sr-Latn-RS" sz="1800" dirty="0">
                    <a:latin typeface="Segoe UI" panose="020B0502040204020203" pitchFamily="34" charset="0"/>
                    <a:cs typeface="Segoe UI" panose="020B0502040204020203" pitchFamily="34" charset="0"/>
                  </a:rPr>
                  <a:t>Budući da je u pitanju detekcija anomalija uz pomoć algoritama nenadgledanog učenja, potreban je neki vid evaluacije.</a:t>
                </a:r>
              </a:p>
              <a:p>
                <a:r>
                  <a:rPr lang="sr-Latn-RS" sz="1800" dirty="0">
                    <a:latin typeface="Segoe UI" panose="020B0502040204020203" pitchFamily="34" charset="0"/>
                    <a:cs typeface="Segoe UI" panose="020B0502040204020203" pitchFamily="34" charset="0"/>
                  </a:rPr>
                  <a:t>Silhouette score je pogodan pošto se podaci dele na 2 „klastera“, normalni i anomalični.</a:t>
                </a:r>
              </a:p>
              <a:p>
                <a:r>
                  <a:rPr lang="sr-Latn-RS" sz="1800" dirty="0">
                    <a:latin typeface="Segoe UI" panose="020B0502040204020203" pitchFamily="34" charset="0"/>
                    <a:cs typeface="Segoe UI" panose="020B0502040204020203" pitchFamily="34" charset="0"/>
                  </a:rPr>
                  <a:t>Iako klaster koji sadrži anomalije ne mora biti „gust“, pretpostavka je da bi trebalo da podaci unutar klastera normalnih podataka budu bliski u prostoru, kao i da je udaljenost između normalnih i anomaličnih podataka velika.</a:t>
                </a:r>
              </a:p>
              <a:p>
                <a:pPr marL="0" indent="0">
                  <a:buNone/>
                </a:pPr>
                <a:endParaRPr lang="sr-Latn-RS" sz="1800" dirty="0">
                  <a:latin typeface="Segoe UI" panose="020B0502040204020203" pitchFamily="34" charset="0"/>
                  <a:cs typeface="Segoe UI" panose="020B0502040204020203" pitchFamily="34" charset="0"/>
                </a:endParaRPr>
              </a:p>
              <a:p>
                <a:endParaRPr lang="en-US" sz="1800" dirty="0">
                  <a:latin typeface="Segoe UI" panose="020B0502040204020203" pitchFamily="34" charset="0"/>
                  <a:cs typeface="Segoe UI" panose="020B0502040204020203" pitchFamily="34" charset="0"/>
                </a:endParaRPr>
              </a:p>
              <a:p>
                <a:pPr marL="457200" lvl="1" indent="0">
                  <a:buNone/>
                </a:pPr>
                <a:endParaRPr lang="en-US" sz="1800" dirty="0">
                  <a:latin typeface="Segoe UI" panose="020B0502040204020203" pitchFamily="34" charset="0"/>
                  <a:cs typeface="Segoe UI" panose="020B0502040204020203" pitchFamily="34" charset="0"/>
                </a:endParaRPr>
              </a:p>
            </p:txBody>
          </p:sp>
        </mc:Choice>
        <mc:Fallback xmlns="">
          <p:sp>
            <p:nvSpPr>
              <p:cNvPr id="12" name="Content Placeholder 2">
                <a:extLst>
                  <a:ext uri="{FF2B5EF4-FFF2-40B4-BE49-F238E27FC236}">
                    <a16:creationId xmlns:a16="http://schemas.microsoft.com/office/drawing/2014/main" id="{4158BD94-6807-15AF-7540-8740F275EFF1}"/>
                  </a:ext>
                </a:extLst>
              </p:cNvPr>
              <p:cNvSpPr>
                <a:spLocks noGrp="1" noRot="1" noChangeAspect="1" noMove="1" noResize="1" noEditPoints="1" noAdjustHandles="1" noChangeArrowheads="1" noChangeShapeType="1" noTextEdit="1"/>
              </p:cNvSpPr>
              <p:nvPr>
                <p:ph idx="1"/>
              </p:nvPr>
            </p:nvSpPr>
            <p:spPr>
              <a:xfrm>
                <a:off x="873881" y="2000334"/>
                <a:ext cx="8927067" cy="4604652"/>
              </a:xfrm>
              <a:blipFill>
                <a:blip r:embed="rId4"/>
                <a:stretch>
                  <a:fillRect l="-410" t="-1987" r="-68"/>
                </a:stretch>
              </a:blipFill>
            </p:spPr>
            <p:txBody>
              <a:bodyPr/>
              <a:lstStyle/>
              <a:p>
                <a:r>
                  <a:rPr lang="sr-Latn-RS">
                    <a:noFill/>
                  </a:rPr>
                  <a:t> </a:t>
                </a:r>
              </a:p>
            </p:txBody>
          </p:sp>
        </mc:Fallback>
      </mc:AlternateContent>
    </p:spTree>
    <p:extLst>
      <p:ext uri="{BB962C8B-B14F-4D97-AF65-F5344CB8AC3E}">
        <p14:creationId xmlns:p14="http://schemas.microsoft.com/office/powerpoint/2010/main" val="8548252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084F172B-B33D-7F30-4989-080B8203CC76}"/>
              </a:ext>
            </a:extLst>
          </p:cNvPr>
          <p:cNvSpPr>
            <a:spLocks noGrp="1"/>
          </p:cNvSpPr>
          <p:nvPr>
            <p:ph type="title"/>
          </p:nvPr>
        </p:nvSpPr>
        <p:spPr>
          <a:xfrm>
            <a:off x="1422522" y="170574"/>
            <a:ext cx="7606068" cy="1469965"/>
          </a:xfrm>
        </p:spPr>
        <p:txBody>
          <a:bodyPr anchor="ctr">
            <a:normAutofit/>
          </a:bodyPr>
          <a:lstStyle/>
          <a:p>
            <a:r>
              <a:rPr lang="sr-Latn-RS" dirty="0">
                <a:latin typeface="Franklin Gothic Book" panose="020B0503020102020204" pitchFamily="34" charset="0"/>
                <a:cs typeface="Segoe UI" panose="020B0502040204020203" pitchFamily="34" charset="0"/>
              </a:rPr>
              <a:t>4. Detekcija anomalija – </a:t>
            </a:r>
            <a:r>
              <a:rPr lang="sr-Latn-RS" sz="2800" dirty="0">
                <a:latin typeface="Franklin Gothic Book" panose="020B0503020102020204" pitchFamily="34" charset="0"/>
                <a:cs typeface="Segoe UI" panose="020B0502040204020203" pitchFamily="34" charset="0"/>
              </a:rPr>
              <a:t>Isolation Forest</a:t>
            </a:r>
            <a:r>
              <a:rPr lang="sr-Latn-RS" dirty="0">
                <a:latin typeface="Franklin Gothic Book" panose="020B0503020102020204" pitchFamily="34" charset="0"/>
                <a:cs typeface="Segoe UI" panose="020B0502040204020203" pitchFamily="34" charset="0"/>
              </a:rPr>
              <a:t>:</a:t>
            </a:r>
            <a:endParaRPr lang="en-US" dirty="0">
              <a:latin typeface="Franklin Gothic Book" panose="020B0503020102020204" pitchFamily="34" charset="0"/>
              <a:cs typeface="Segoe UI" panose="020B0502040204020203" pitchFamily="34" charset="0"/>
            </a:endParaRPr>
          </a:p>
        </p:txBody>
      </p:sp>
      <p:pic>
        <p:nvPicPr>
          <p:cNvPr id="11" name="Graphic 10" descr="Open Book">
            <a:extLst>
              <a:ext uri="{FF2B5EF4-FFF2-40B4-BE49-F238E27FC236}">
                <a16:creationId xmlns:a16="http://schemas.microsoft.com/office/drawing/2014/main" id="{E06C5175-7234-E91F-1582-D6AD664D3CC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25242" y="356917"/>
            <a:ext cx="1097280" cy="1097280"/>
          </a:xfrm>
          <a:prstGeom prst="rect">
            <a:avLst/>
          </a:prstGeom>
        </p:spPr>
      </p:pic>
      <p:sp>
        <p:nvSpPr>
          <p:cNvPr id="12" name="Content Placeholder 2">
            <a:extLst>
              <a:ext uri="{FF2B5EF4-FFF2-40B4-BE49-F238E27FC236}">
                <a16:creationId xmlns:a16="http://schemas.microsoft.com/office/drawing/2014/main" id="{4158BD94-6807-15AF-7540-8740F275EFF1}"/>
              </a:ext>
            </a:extLst>
          </p:cNvPr>
          <p:cNvSpPr>
            <a:spLocks noGrp="1"/>
          </p:cNvSpPr>
          <p:nvPr>
            <p:ph idx="1"/>
          </p:nvPr>
        </p:nvSpPr>
        <p:spPr>
          <a:xfrm>
            <a:off x="873881" y="2000334"/>
            <a:ext cx="8927067" cy="4125258"/>
          </a:xfrm>
        </p:spPr>
        <p:txBody>
          <a:bodyPr vert="horz" lIns="91440" tIns="45720" rIns="91440" bIns="45720" rtlCol="0" anchor="t">
            <a:normAutofit/>
          </a:bodyPr>
          <a:lstStyle/>
          <a:p>
            <a:r>
              <a:rPr lang="sr-Latn-RS" sz="1800" dirty="0">
                <a:latin typeface="Segoe UI" panose="020B0502040204020203" pitchFamily="34" charset="0"/>
                <a:cs typeface="Segoe UI" panose="020B0502040204020203" pitchFamily="34" charset="0"/>
              </a:rPr>
              <a:t>Isolation Forest je algoritam nenadgeldanog učenja za detekciju anomalija. </a:t>
            </a:r>
          </a:p>
          <a:p>
            <a:r>
              <a:rPr lang="sr-Latn-RS" sz="1800" dirty="0">
                <a:latin typeface="Segoe UI" panose="020B0502040204020203" pitchFamily="34" charset="0"/>
                <a:cs typeface="Segoe UI" panose="020B0502040204020203" pitchFamily="34" charset="0"/>
              </a:rPr>
              <a:t>Funkcioniše tako što kreira kolekciju binarnih drveća od nasumično izabranih uzoraka dataset-a koja rekurzivno generišu particije tako što nasumično izaberu atribut i vrednost tog atributa na osnovu koje se vrši grananje. </a:t>
            </a:r>
          </a:p>
          <a:p>
            <a:r>
              <a:rPr lang="sr-Latn-RS" sz="1800" dirty="0">
                <a:latin typeface="Segoe UI" panose="020B0502040204020203" pitchFamily="34" charset="0"/>
                <a:cs typeface="Segoe UI" panose="020B0502040204020203" pitchFamily="34" charset="0"/>
              </a:rPr>
              <a:t>Proces generisanja particija traje dok se ne razdvoje svi podaci od ostatka uzorka. </a:t>
            </a:r>
          </a:p>
          <a:p>
            <a:r>
              <a:rPr lang="sr-Latn-RS" sz="1800" dirty="0">
                <a:latin typeface="Segoe UI" panose="020B0502040204020203" pitchFamily="34" charset="0"/>
                <a:cs typeface="Segoe UI" panose="020B0502040204020203" pitchFamily="34" charset="0"/>
              </a:rPr>
              <a:t>Pretpostavka je da će anomalija zahtevati manji broj generisanja particija da se odvoji od ostatka uzorka (što se podatak lakše izoluje, to mu je veći anomaly score).</a:t>
            </a:r>
          </a:p>
          <a:p>
            <a:r>
              <a:rPr lang="sr-Latn-RS" sz="1800" dirty="0">
                <a:latin typeface="Segoe UI" panose="020B0502040204020203" pitchFamily="34" charset="0"/>
                <a:cs typeface="Segoe UI" panose="020B0502040204020203" pitchFamily="34" charset="0"/>
              </a:rPr>
              <a:t>Na kraju se svi anomaly score iz svakog drveta agregiraju i računa se finalni anomaly score za svaki podatak.</a:t>
            </a:r>
          </a:p>
          <a:p>
            <a:r>
              <a:rPr lang="sr-Latn-RS" sz="1800" dirty="0">
                <a:latin typeface="Segoe UI" panose="020B0502040204020203" pitchFamily="34" charset="0"/>
                <a:cs typeface="Segoe UI" panose="020B0502040204020203" pitchFamily="34" charset="0"/>
              </a:rPr>
              <a:t>Isolation Forest je pogodan za detekciju globalnih outlier-a.</a:t>
            </a:r>
          </a:p>
        </p:txBody>
      </p:sp>
    </p:spTree>
    <p:extLst>
      <p:ext uri="{BB962C8B-B14F-4D97-AF65-F5344CB8AC3E}">
        <p14:creationId xmlns:p14="http://schemas.microsoft.com/office/powerpoint/2010/main" val="22684506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084F172B-B33D-7F30-4989-080B8203CC76}"/>
              </a:ext>
            </a:extLst>
          </p:cNvPr>
          <p:cNvSpPr>
            <a:spLocks noGrp="1"/>
          </p:cNvSpPr>
          <p:nvPr>
            <p:ph type="title"/>
          </p:nvPr>
        </p:nvSpPr>
        <p:spPr>
          <a:xfrm>
            <a:off x="1422522" y="170574"/>
            <a:ext cx="7606068" cy="1469965"/>
          </a:xfrm>
        </p:spPr>
        <p:txBody>
          <a:bodyPr anchor="ctr">
            <a:normAutofit/>
          </a:bodyPr>
          <a:lstStyle/>
          <a:p>
            <a:r>
              <a:rPr lang="sr-Latn-RS" dirty="0">
                <a:latin typeface="Franklin Gothic Book" panose="020B0503020102020204" pitchFamily="34" charset="0"/>
                <a:cs typeface="Segoe UI" panose="020B0502040204020203" pitchFamily="34" charset="0"/>
              </a:rPr>
              <a:t>4. Detekcija anomalija – </a:t>
            </a:r>
            <a:r>
              <a:rPr lang="sr-Latn-RS" sz="2800" dirty="0">
                <a:latin typeface="Franklin Gothic Book" panose="020B0503020102020204" pitchFamily="34" charset="0"/>
                <a:cs typeface="Segoe UI" panose="020B0502040204020203" pitchFamily="34" charset="0"/>
              </a:rPr>
              <a:t>Isolation Forest</a:t>
            </a:r>
            <a:r>
              <a:rPr lang="sr-Latn-RS" dirty="0">
                <a:latin typeface="Franklin Gothic Book" panose="020B0503020102020204" pitchFamily="34" charset="0"/>
                <a:cs typeface="Segoe UI" panose="020B0502040204020203" pitchFamily="34" charset="0"/>
              </a:rPr>
              <a:t>:</a:t>
            </a:r>
            <a:endParaRPr lang="en-US" dirty="0">
              <a:latin typeface="Franklin Gothic Book" panose="020B0503020102020204" pitchFamily="34" charset="0"/>
              <a:cs typeface="Segoe UI" panose="020B0502040204020203" pitchFamily="34" charset="0"/>
            </a:endParaRPr>
          </a:p>
        </p:txBody>
      </p:sp>
      <p:pic>
        <p:nvPicPr>
          <p:cNvPr id="11" name="Graphic 10" descr="Open Book">
            <a:extLst>
              <a:ext uri="{FF2B5EF4-FFF2-40B4-BE49-F238E27FC236}">
                <a16:creationId xmlns:a16="http://schemas.microsoft.com/office/drawing/2014/main" id="{E06C5175-7234-E91F-1582-D6AD664D3CC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25242" y="356917"/>
            <a:ext cx="1097280" cy="1097280"/>
          </a:xfrm>
          <a:prstGeom prst="rect">
            <a:avLst/>
          </a:prstGeom>
        </p:spPr>
      </p:pic>
      <p:sp>
        <p:nvSpPr>
          <p:cNvPr id="12" name="Content Placeholder 2">
            <a:extLst>
              <a:ext uri="{FF2B5EF4-FFF2-40B4-BE49-F238E27FC236}">
                <a16:creationId xmlns:a16="http://schemas.microsoft.com/office/drawing/2014/main" id="{4158BD94-6807-15AF-7540-8740F275EFF1}"/>
              </a:ext>
            </a:extLst>
          </p:cNvPr>
          <p:cNvSpPr>
            <a:spLocks noGrp="1"/>
          </p:cNvSpPr>
          <p:nvPr>
            <p:ph idx="1"/>
          </p:nvPr>
        </p:nvSpPr>
        <p:spPr>
          <a:xfrm>
            <a:off x="873881" y="2000334"/>
            <a:ext cx="8927067" cy="4125258"/>
          </a:xfrm>
        </p:spPr>
        <p:txBody>
          <a:bodyPr vert="horz" lIns="91440" tIns="45720" rIns="91440" bIns="45720" rtlCol="0" anchor="t">
            <a:normAutofit/>
          </a:bodyPr>
          <a:lstStyle/>
          <a:p>
            <a:r>
              <a:rPr lang="sr-Latn-RS" sz="1800" dirty="0">
                <a:latin typeface="Segoe UI" panose="020B0502040204020203" pitchFamily="34" charset="0"/>
                <a:cs typeface="Segoe UI" panose="020B0502040204020203" pitchFamily="34" charset="0"/>
              </a:rPr>
              <a:t>Koristi se IsolationForest funkcija Scikit-Learn biblioteke čiji su bitniji hiperparametri: n_estimators, max_samples, contamination i max_features.</a:t>
            </a:r>
          </a:p>
          <a:p>
            <a:r>
              <a:rPr lang="sr-Latn-RS" sz="1800" dirty="0">
                <a:latin typeface="Segoe UI" panose="020B0502040204020203" pitchFamily="34" charset="0"/>
                <a:cs typeface="Segoe UI" panose="020B0502040204020203" pitchFamily="34" charset="0"/>
              </a:rPr>
              <a:t>Za svaki dataframe prikazani su score samples kako bi se stekao uvid u anomaličnost opservacija.</a:t>
            </a:r>
          </a:p>
          <a:p>
            <a:r>
              <a:rPr lang="sr-Latn-RS" sz="1800" dirty="0">
                <a:latin typeface="Segoe UI" panose="020B0502040204020203" pitchFamily="34" charset="0"/>
                <a:cs typeface="Segoe UI" panose="020B0502040204020203" pitchFamily="34" charset="0"/>
              </a:rPr>
              <a:t>Što je manji score sample, to je opservacija više anomalična.</a:t>
            </a:r>
          </a:p>
          <a:p>
            <a:r>
              <a:rPr lang="sr-Latn-RS" sz="1800" dirty="0">
                <a:latin typeface="Segoe UI" panose="020B0502040204020203" pitchFamily="34" charset="0"/>
                <a:cs typeface="Segoe UI" panose="020B0502040204020203" pitchFamily="34" charset="0"/>
              </a:rPr>
              <a:t>Ideja je na osnovu vizuelizacije score samples proceniti koji procenat dataframe-a je anomaličan (tj. contamination hiperparametar), što je jedan od bitnijih hiperparametara IsolationForest algoritma.</a:t>
            </a:r>
          </a:p>
          <a:p>
            <a:r>
              <a:rPr lang="sr-Latn-RS" sz="1800" dirty="0">
                <a:latin typeface="Segoe UI" panose="020B0502040204020203" pitchFamily="34" charset="0"/>
                <a:cs typeface="Segoe UI" panose="020B0502040204020203" pitchFamily="34" charset="0"/>
              </a:rPr>
              <a:t>Za svaki dataframe je primenjen GridSearchCV algoritam za nalaženje potencijalno optimalnih parametara za IsolationForest.</a:t>
            </a:r>
          </a:p>
          <a:p>
            <a:r>
              <a:rPr lang="sr-Latn-RS" sz="1800" dirty="0">
                <a:latin typeface="Segoe UI" panose="020B0502040204020203" pitchFamily="34" charset="0"/>
                <a:cs typeface="Segoe UI" panose="020B0502040204020203" pitchFamily="34" charset="0"/>
              </a:rPr>
              <a:t>Vršena je analiza za svaki dan posebno.</a:t>
            </a:r>
          </a:p>
        </p:txBody>
      </p:sp>
    </p:spTree>
    <p:extLst>
      <p:ext uri="{BB962C8B-B14F-4D97-AF65-F5344CB8AC3E}">
        <p14:creationId xmlns:p14="http://schemas.microsoft.com/office/powerpoint/2010/main" val="31078818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084F172B-B33D-7F30-4989-080B8203CC76}"/>
              </a:ext>
            </a:extLst>
          </p:cNvPr>
          <p:cNvSpPr>
            <a:spLocks noGrp="1"/>
          </p:cNvSpPr>
          <p:nvPr>
            <p:ph type="title"/>
          </p:nvPr>
        </p:nvSpPr>
        <p:spPr>
          <a:xfrm>
            <a:off x="1422521" y="170574"/>
            <a:ext cx="8589225" cy="1469965"/>
          </a:xfrm>
        </p:spPr>
        <p:txBody>
          <a:bodyPr anchor="ctr">
            <a:normAutofit/>
          </a:bodyPr>
          <a:lstStyle/>
          <a:p>
            <a:r>
              <a:rPr lang="sr-Latn-RS" dirty="0">
                <a:latin typeface="Franklin Gothic Book" panose="020B0503020102020204" pitchFamily="34" charset="0"/>
                <a:cs typeface="Segoe UI" panose="020B0502040204020203" pitchFamily="34" charset="0"/>
              </a:rPr>
              <a:t>4. Detekcija anomalija – </a:t>
            </a:r>
            <a:r>
              <a:rPr lang="sr-Latn-RS" sz="2800" dirty="0">
                <a:latin typeface="Franklin Gothic Book" panose="020B0503020102020204" pitchFamily="34" charset="0"/>
                <a:cs typeface="Segoe UI" panose="020B0502040204020203" pitchFamily="34" charset="0"/>
              </a:rPr>
              <a:t>Isolation Forest (prvi dan)</a:t>
            </a:r>
            <a:r>
              <a:rPr lang="sr-Latn-RS" dirty="0">
                <a:latin typeface="Franklin Gothic Book" panose="020B0503020102020204" pitchFamily="34" charset="0"/>
                <a:cs typeface="Segoe UI" panose="020B0502040204020203" pitchFamily="34" charset="0"/>
              </a:rPr>
              <a:t>:</a:t>
            </a:r>
            <a:endParaRPr lang="en-US" dirty="0">
              <a:latin typeface="Franklin Gothic Book" panose="020B0503020102020204" pitchFamily="34" charset="0"/>
              <a:cs typeface="Segoe UI" panose="020B0502040204020203" pitchFamily="34" charset="0"/>
            </a:endParaRPr>
          </a:p>
        </p:txBody>
      </p:sp>
      <p:pic>
        <p:nvPicPr>
          <p:cNvPr id="11" name="Graphic 10" descr="Open Book">
            <a:extLst>
              <a:ext uri="{FF2B5EF4-FFF2-40B4-BE49-F238E27FC236}">
                <a16:creationId xmlns:a16="http://schemas.microsoft.com/office/drawing/2014/main" id="{E06C5175-7234-E91F-1582-D6AD664D3CC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25242" y="356917"/>
            <a:ext cx="1097280" cy="1097280"/>
          </a:xfrm>
          <a:prstGeom prst="rect">
            <a:avLst/>
          </a:prstGeom>
        </p:spPr>
      </p:pic>
      <p:pic>
        <p:nvPicPr>
          <p:cNvPr id="4" name="Picture 3">
            <a:extLst>
              <a:ext uri="{FF2B5EF4-FFF2-40B4-BE49-F238E27FC236}">
                <a16:creationId xmlns:a16="http://schemas.microsoft.com/office/drawing/2014/main" id="{1A74FA98-A443-F122-ABFD-3160C786EDE2}"/>
              </a:ext>
            </a:extLst>
          </p:cNvPr>
          <p:cNvPicPr/>
          <p:nvPr/>
        </p:nvPicPr>
        <p:blipFill>
          <a:blip r:embed="rId4"/>
          <a:stretch>
            <a:fillRect/>
          </a:stretch>
        </p:blipFill>
        <p:spPr>
          <a:xfrm>
            <a:off x="873882" y="2347912"/>
            <a:ext cx="7085130" cy="3045182"/>
          </a:xfrm>
          <a:prstGeom prst="rect">
            <a:avLst/>
          </a:prstGeom>
        </p:spPr>
      </p:pic>
      <p:sp>
        <p:nvSpPr>
          <p:cNvPr id="7" name="TextBox 6">
            <a:extLst>
              <a:ext uri="{FF2B5EF4-FFF2-40B4-BE49-F238E27FC236}">
                <a16:creationId xmlns:a16="http://schemas.microsoft.com/office/drawing/2014/main" id="{E26B2497-1949-E4AD-025E-098D27BCD233}"/>
              </a:ext>
            </a:extLst>
          </p:cNvPr>
          <p:cNvSpPr txBox="1"/>
          <p:nvPr/>
        </p:nvSpPr>
        <p:spPr>
          <a:xfrm>
            <a:off x="8472197" y="2659224"/>
            <a:ext cx="3573624" cy="1754326"/>
          </a:xfrm>
          <a:prstGeom prst="rect">
            <a:avLst/>
          </a:prstGeom>
          <a:noFill/>
        </p:spPr>
        <p:txBody>
          <a:bodyPr wrap="square" rtlCol="0">
            <a:spAutoFit/>
          </a:bodyPr>
          <a:lstStyle/>
          <a:p>
            <a:r>
              <a:rPr lang="sr-Latn-RS" dirty="0"/>
              <a:t>Slika 6. Score samples za prvi dan</a:t>
            </a:r>
          </a:p>
          <a:p>
            <a:endParaRPr lang="sr-Latn-RS" dirty="0"/>
          </a:p>
          <a:p>
            <a:pPr marL="285750" indent="-285750">
              <a:buFont typeface="Arial" panose="020B0604020202020204" pitchFamily="34" charset="0"/>
              <a:buChar char="•"/>
            </a:pPr>
            <a:r>
              <a:rPr lang="sr-Latn-RS" dirty="0"/>
              <a:t>Procenjeno je da sve opservacije sa score manjim od -0.55 su anomalični, čime bi contamination bio 0,0387.</a:t>
            </a:r>
          </a:p>
        </p:txBody>
      </p:sp>
    </p:spTree>
    <p:extLst>
      <p:ext uri="{BB962C8B-B14F-4D97-AF65-F5344CB8AC3E}">
        <p14:creationId xmlns:p14="http://schemas.microsoft.com/office/powerpoint/2010/main" val="17980177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084F172B-B33D-7F30-4989-080B8203CC76}"/>
              </a:ext>
            </a:extLst>
          </p:cNvPr>
          <p:cNvSpPr>
            <a:spLocks noGrp="1"/>
          </p:cNvSpPr>
          <p:nvPr>
            <p:ph type="title"/>
          </p:nvPr>
        </p:nvSpPr>
        <p:spPr>
          <a:xfrm>
            <a:off x="1422522" y="170574"/>
            <a:ext cx="7606068" cy="1469965"/>
          </a:xfrm>
        </p:spPr>
        <p:txBody>
          <a:bodyPr anchor="ctr">
            <a:normAutofit/>
          </a:bodyPr>
          <a:lstStyle/>
          <a:p>
            <a:r>
              <a:rPr lang="sr-Latn-RS" dirty="0">
                <a:latin typeface="Franklin Gothic Book" panose="020B0503020102020204" pitchFamily="34" charset="0"/>
                <a:cs typeface="Segoe UI" panose="020B0502040204020203" pitchFamily="34" charset="0"/>
              </a:rPr>
              <a:t>Uvod:</a:t>
            </a:r>
            <a:endParaRPr lang="en-US" dirty="0">
              <a:latin typeface="Franklin Gothic Book" panose="020B0503020102020204" pitchFamily="34" charset="0"/>
              <a:cs typeface="Segoe UI" panose="020B0502040204020203" pitchFamily="34" charset="0"/>
            </a:endParaRPr>
          </a:p>
        </p:txBody>
      </p:sp>
      <p:pic>
        <p:nvPicPr>
          <p:cNvPr id="11" name="Graphic 10" descr="Open Book">
            <a:extLst>
              <a:ext uri="{FF2B5EF4-FFF2-40B4-BE49-F238E27FC236}">
                <a16:creationId xmlns:a16="http://schemas.microsoft.com/office/drawing/2014/main" id="{E06C5175-7234-E91F-1582-D6AD664D3CC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25242" y="356917"/>
            <a:ext cx="1097280" cy="1097280"/>
          </a:xfrm>
          <a:prstGeom prst="rect">
            <a:avLst/>
          </a:prstGeom>
        </p:spPr>
      </p:pic>
      <p:sp>
        <p:nvSpPr>
          <p:cNvPr id="12" name="Content Placeholder 2">
            <a:extLst>
              <a:ext uri="{FF2B5EF4-FFF2-40B4-BE49-F238E27FC236}">
                <a16:creationId xmlns:a16="http://schemas.microsoft.com/office/drawing/2014/main" id="{4158BD94-6807-15AF-7540-8740F275EFF1}"/>
              </a:ext>
            </a:extLst>
          </p:cNvPr>
          <p:cNvSpPr>
            <a:spLocks noGrp="1"/>
          </p:cNvSpPr>
          <p:nvPr>
            <p:ph idx="1"/>
          </p:nvPr>
        </p:nvSpPr>
        <p:spPr>
          <a:xfrm>
            <a:off x="873881" y="2000334"/>
            <a:ext cx="8927067" cy="4125258"/>
          </a:xfrm>
        </p:spPr>
        <p:txBody>
          <a:bodyPr vert="horz" lIns="91440" tIns="45720" rIns="91440" bIns="45720" rtlCol="0" anchor="t">
            <a:normAutofit/>
          </a:bodyPr>
          <a:lstStyle/>
          <a:p>
            <a:r>
              <a:rPr lang="sr-Latn-RS" sz="1800" dirty="0">
                <a:latin typeface="Segoe UI" panose="020B0502040204020203" pitchFamily="34" charset="0"/>
                <a:cs typeface="Segoe UI" panose="020B0502040204020203" pitchFamily="34" charset="0"/>
              </a:rPr>
              <a:t>Tema B2 je multivariate anomaly detection nad energetskim podacima.</a:t>
            </a:r>
          </a:p>
          <a:p>
            <a:r>
              <a:rPr lang="sr-Latn-RS" sz="1800" dirty="0">
                <a:latin typeface="Segoe UI" panose="020B0502040204020203" pitchFamily="34" charset="0"/>
                <a:cs typeface="Segoe UI" panose="020B0502040204020203" pitchFamily="34" charset="0"/>
              </a:rPr>
              <a:t>Projekat je rađen u četiri koraka:</a:t>
            </a:r>
          </a:p>
          <a:p>
            <a:pPr marL="342900" indent="-342900">
              <a:buFont typeface="+mj-lt"/>
              <a:buAutoNum type="arabicPeriod"/>
            </a:pPr>
            <a:r>
              <a:rPr lang="sr-Latn-RS" sz="1800" dirty="0">
                <a:latin typeface="Segoe UI" panose="020B0502040204020203" pitchFamily="34" charset="0"/>
                <a:cs typeface="Segoe UI" panose="020B0502040204020203" pitchFamily="34" charset="0"/>
              </a:rPr>
              <a:t>Istraživačka analiza podataka – zalaženje u kontekst podataka i svakog od parametara</a:t>
            </a:r>
          </a:p>
          <a:p>
            <a:pPr marL="342900" indent="-342900">
              <a:buFont typeface="+mj-lt"/>
              <a:buAutoNum type="arabicPeriod"/>
            </a:pPr>
            <a:r>
              <a:rPr lang="sr-Latn-RS" sz="1800" dirty="0">
                <a:latin typeface="Segoe UI" panose="020B0502040204020203" pitchFamily="34" charset="0"/>
                <a:cs typeface="Segoe UI" panose="020B0502040204020203" pitchFamily="34" charset="0"/>
              </a:rPr>
              <a:t>Preprocesiranje podatka – uklanjanje duplikata, normalizacija/standardizacija, popunjavanje/uklanjanje nedostajućih vrednosti</a:t>
            </a:r>
          </a:p>
          <a:p>
            <a:pPr marL="342900" indent="-342900">
              <a:buFont typeface="+mj-lt"/>
              <a:buAutoNum type="arabicPeriod"/>
            </a:pPr>
            <a:r>
              <a:rPr lang="sr-Latn-RS" sz="1800" dirty="0">
                <a:latin typeface="Segoe UI" panose="020B0502040204020203" pitchFamily="34" charset="0"/>
                <a:cs typeface="Segoe UI" panose="020B0502040204020203" pitchFamily="34" charset="0"/>
              </a:rPr>
              <a:t>Redukcija dimenzionalnosti – feature engineering, uklanjanje feature-a sa visokom međusobnom korelacijom, PCA analiza</a:t>
            </a:r>
          </a:p>
          <a:p>
            <a:pPr marL="342900" indent="-342900">
              <a:buFont typeface="+mj-lt"/>
              <a:buAutoNum type="arabicPeriod"/>
            </a:pPr>
            <a:r>
              <a:rPr lang="sr-Latn-RS" sz="1800" dirty="0">
                <a:latin typeface="Segoe UI" panose="020B0502040204020203" pitchFamily="34" charset="0"/>
                <a:cs typeface="Segoe UI" panose="020B0502040204020203" pitchFamily="34" charset="0"/>
              </a:rPr>
              <a:t>Detekcija anomalija – primena Isolation Forest i Local Outlier Factor algoritama za detekciju anomalija, analiza dobijenih rezultata </a:t>
            </a:r>
          </a:p>
        </p:txBody>
      </p:sp>
    </p:spTree>
    <p:extLst>
      <p:ext uri="{BB962C8B-B14F-4D97-AF65-F5344CB8AC3E}">
        <p14:creationId xmlns:p14="http://schemas.microsoft.com/office/powerpoint/2010/main" val="16749128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084F172B-B33D-7F30-4989-080B8203CC76}"/>
              </a:ext>
            </a:extLst>
          </p:cNvPr>
          <p:cNvSpPr>
            <a:spLocks noGrp="1"/>
          </p:cNvSpPr>
          <p:nvPr>
            <p:ph type="title"/>
          </p:nvPr>
        </p:nvSpPr>
        <p:spPr>
          <a:xfrm>
            <a:off x="1422521" y="170574"/>
            <a:ext cx="9053129" cy="1469965"/>
          </a:xfrm>
        </p:spPr>
        <p:txBody>
          <a:bodyPr anchor="ctr">
            <a:normAutofit/>
          </a:bodyPr>
          <a:lstStyle/>
          <a:p>
            <a:r>
              <a:rPr lang="sr-Latn-RS" dirty="0">
                <a:latin typeface="Franklin Gothic Book" panose="020B0503020102020204" pitchFamily="34" charset="0"/>
                <a:cs typeface="Segoe UI" panose="020B0502040204020203" pitchFamily="34" charset="0"/>
              </a:rPr>
              <a:t>4. Detekcija anomalija – </a:t>
            </a:r>
            <a:r>
              <a:rPr lang="sr-Latn-RS" sz="2800" dirty="0">
                <a:latin typeface="Franklin Gothic Book" panose="020B0503020102020204" pitchFamily="34" charset="0"/>
                <a:cs typeface="Segoe UI" panose="020B0502040204020203" pitchFamily="34" charset="0"/>
              </a:rPr>
              <a:t>Isolation Forest (prvi dan)</a:t>
            </a:r>
            <a:r>
              <a:rPr lang="sr-Latn-RS" dirty="0">
                <a:latin typeface="Franklin Gothic Book" panose="020B0503020102020204" pitchFamily="34" charset="0"/>
                <a:cs typeface="Segoe UI" panose="020B0502040204020203" pitchFamily="34" charset="0"/>
              </a:rPr>
              <a:t>:</a:t>
            </a:r>
            <a:endParaRPr lang="en-US" dirty="0">
              <a:latin typeface="Franklin Gothic Book" panose="020B0503020102020204" pitchFamily="34" charset="0"/>
              <a:cs typeface="Segoe UI" panose="020B0502040204020203" pitchFamily="34" charset="0"/>
            </a:endParaRPr>
          </a:p>
        </p:txBody>
      </p:sp>
      <p:pic>
        <p:nvPicPr>
          <p:cNvPr id="11" name="Graphic 10" descr="Open Book">
            <a:extLst>
              <a:ext uri="{FF2B5EF4-FFF2-40B4-BE49-F238E27FC236}">
                <a16:creationId xmlns:a16="http://schemas.microsoft.com/office/drawing/2014/main" id="{E06C5175-7234-E91F-1582-D6AD664D3CC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25242" y="356917"/>
            <a:ext cx="1097280" cy="1097280"/>
          </a:xfrm>
          <a:prstGeom prst="rect">
            <a:avLst/>
          </a:prstGeom>
        </p:spPr>
      </p:pic>
      <p:sp>
        <p:nvSpPr>
          <p:cNvPr id="19" name="TextBox 18">
            <a:extLst>
              <a:ext uri="{FF2B5EF4-FFF2-40B4-BE49-F238E27FC236}">
                <a16:creationId xmlns:a16="http://schemas.microsoft.com/office/drawing/2014/main" id="{BC391E9A-1577-F53E-E652-672AE329A69E}"/>
              </a:ext>
            </a:extLst>
          </p:cNvPr>
          <p:cNvSpPr txBox="1"/>
          <p:nvPr/>
        </p:nvSpPr>
        <p:spPr>
          <a:xfrm>
            <a:off x="6857908" y="2811200"/>
            <a:ext cx="4693621" cy="2308324"/>
          </a:xfrm>
          <a:prstGeom prst="rect">
            <a:avLst/>
          </a:prstGeom>
          <a:noFill/>
        </p:spPr>
        <p:txBody>
          <a:bodyPr wrap="square" rtlCol="0">
            <a:spAutoFit/>
          </a:bodyPr>
          <a:lstStyle/>
          <a:p>
            <a:r>
              <a:rPr lang="sr-Latn-RS" sz="1600" dirty="0"/>
              <a:t>Slika 7. Prvi dan, IsolationForest(n_estimators</a:t>
            </a:r>
            <a:r>
              <a:rPr lang="en-US" sz="1600" dirty="0"/>
              <a:t>=300, </a:t>
            </a:r>
            <a:r>
              <a:rPr lang="en-US" sz="1600" dirty="0" err="1"/>
              <a:t>max_samples</a:t>
            </a:r>
            <a:r>
              <a:rPr lang="en-US" sz="1600" dirty="0"/>
              <a:t>=40, contamination=0.0397)</a:t>
            </a:r>
          </a:p>
          <a:p>
            <a:endParaRPr lang="en-US" sz="1600" dirty="0"/>
          </a:p>
          <a:p>
            <a:pPr marL="285750" indent="-285750">
              <a:buFont typeface="Arial" panose="020B0604020202020204" pitchFamily="34" charset="0"/>
              <a:buChar char="•"/>
            </a:pPr>
            <a:r>
              <a:rPr lang="en-US" sz="1600" dirty="0" err="1"/>
              <a:t>Odabrana</a:t>
            </a:r>
            <a:r>
              <a:rPr lang="en-US" sz="1600" dirty="0"/>
              <a:t> </a:t>
            </a:r>
            <a:r>
              <a:rPr lang="en-US" sz="1600" dirty="0" err="1"/>
              <a:t>kontaminacija</a:t>
            </a:r>
            <a:r>
              <a:rPr lang="en-US" sz="1600" dirty="0"/>
              <a:t> je </a:t>
            </a:r>
            <a:r>
              <a:rPr lang="en-US" sz="1600" dirty="0" err="1"/>
              <a:t>prevelika</a:t>
            </a:r>
            <a:endParaRPr lang="en-US" sz="1600" dirty="0"/>
          </a:p>
          <a:p>
            <a:pPr marL="285750" indent="-285750">
              <a:buFont typeface="Arial" panose="020B0604020202020204" pitchFamily="34" charset="0"/>
              <a:buChar char="•"/>
            </a:pPr>
            <a:r>
              <a:rPr lang="sr-Latn-RS" sz="1600" dirty="0"/>
              <a:t>Čak i sa toliko visokom kontaminacijom, nisu detektovani pikovi najviših vrednosti u „THDU A average“</a:t>
            </a:r>
          </a:p>
          <a:p>
            <a:pPr marL="285750" indent="-285750">
              <a:buFont typeface="Arial" panose="020B0604020202020204" pitchFamily="34" charset="0"/>
              <a:buChar char="•"/>
            </a:pPr>
            <a:r>
              <a:rPr lang="sr-Latn-RS" sz="1600" dirty="0"/>
              <a:t>Potrebno je pustiti GridSearchCV za nalaženje potencijalno najoptimalnijih hiperparametara.</a:t>
            </a:r>
            <a:endParaRPr lang="en-US" sz="1600" dirty="0"/>
          </a:p>
        </p:txBody>
      </p:sp>
      <p:pic>
        <p:nvPicPr>
          <p:cNvPr id="12" name="Picture 11">
            <a:extLst>
              <a:ext uri="{FF2B5EF4-FFF2-40B4-BE49-F238E27FC236}">
                <a16:creationId xmlns:a16="http://schemas.microsoft.com/office/drawing/2014/main" id="{4EDFD247-00C8-B0B8-CBCF-9D5F66F128E0}"/>
              </a:ext>
            </a:extLst>
          </p:cNvPr>
          <p:cNvPicPr/>
          <p:nvPr/>
        </p:nvPicPr>
        <p:blipFill>
          <a:blip r:embed="rId4"/>
          <a:stretch>
            <a:fillRect/>
          </a:stretch>
        </p:blipFill>
        <p:spPr>
          <a:xfrm>
            <a:off x="166993" y="1672653"/>
            <a:ext cx="6181725" cy="1247775"/>
          </a:xfrm>
          <a:prstGeom prst="rect">
            <a:avLst/>
          </a:prstGeom>
        </p:spPr>
      </p:pic>
      <p:pic>
        <p:nvPicPr>
          <p:cNvPr id="13" name="Picture 12">
            <a:extLst>
              <a:ext uri="{FF2B5EF4-FFF2-40B4-BE49-F238E27FC236}">
                <a16:creationId xmlns:a16="http://schemas.microsoft.com/office/drawing/2014/main" id="{5681C42B-99B8-899F-0976-5A54F6FB9F72}"/>
              </a:ext>
            </a:extLst>
          </p:cNvPr>
          <p:cNvPicPr/>
          <p:nvPr/>
        </p:nvPicPr>
        <p:blipFill>
          <a:blip r:embed="rId5"/>
          <a:stretch>
            <a:fillRect/>
          </a:stretch>
        </p:blipFill>
        <p:spPr>
          <a:xfrm>
            <a:off x="166992" y="2920428"/>
            <a:ext cx="6181725" cy="1257300"/>
          </a:xfrm>
          <a:prstGeom prst="rect">
            <a:avLst/>
          </a:prstGeom>
        </p:spPr>
      </p:pic>
      <p:pic>
        <p:nvPicPr>
          <p:cNvPr id="14" name="Picture 13">
            <a:extLst>
              <a:ext uri="{FF2B5EF4-FFF2-40B4-BE49-F238E27FC236}">
                <a16:creationId xmlns:a16="http://schemas.microsoft.com/office/drawing/2014/main" id="{FF3D0821-CBD9-20E1-3AC4-B6A3CE95CD51}"/>
              </a:ext>
            </a:extLst>
          </p:cNvPr>
          <p:cNvPicPr/>
          <p:nvPr/>
        </p:nvPicPr>
        <p:blipFill>
          <a:blip r:embed="rId6"/>
          <a:stretch>
            <a:fillRect/>
          </a:stretch>
        </p:blipFill>
        <p:spPr>
          <a:xfrm>
            <a:off x="166992" y="4177728"/>
            <a:ext cx="6181725" cy="1257300"/>
          </a:xfrm>
          <a:prstGeom prst="rect">
            <a:avLst/>
          </a:prstGeom>
        </p:spPr>
      </p:pic>
      <p:pic>
        <p:nvPicPr>
          <p:cNvPr id="15" name="Picture 14">
            <a:extLst>
              <a:ext uri="{FF2B5EF4-FFF2-40B4-BE49-F238E27FC236}">
                <a16:creationId xmlns:a16="http://schemas.microsoft.com/office/drawing/2014/main" id="{810BCF7E-8E8F-CA40-5BA4-55E64DC5071C}"/>
              </a:ext>
            </a:extLst>
          </p:cNvPr>
          <p:cNvPicPr/>
          <p:nvPr/>
        </p:nvPicPr>
        <p:blipFill>
          <a:blip r:embed="rId7"/>
          <a:stretch>
            <a:fillRect/>
          </a:stretch>
        </p:blipFill>
        <p:spPr>
          <a:xfrm>
            <a:off x="166991" y="5439651"/>
            <a:ext cx="6181725" cy="1247775"/>
          </a:xfrm>
          <a:prstGeom prst="rect">
            <a:avLst/>
          </a:prstGeom>
        </p:spPr>
      </p:pic>
    </p:spTree>
    <p:extLst>
      <p:ext uri="{BB962C8B-B14F-4D97-AF65-F5344CB8AC3E}">
        <p14:creationId xmlns:p14="http://schemas.microsoft.com/office/powerpoint/2010/main" val="30796117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084F172B-B33D-7F30-4989-080B8203CC76}"/>
              </a:ext>
            </a:extLst>
          </p:cNvPr>
          <p:cNvSpPr>
            <a:spLocks noGrp="1"/>
          </p:cNvSpPr>
          <p:nvPr>
            <p:ph type="title"/>
          </p:nvPr>
        </p:nvSpPr>
        <p:spPr>
          <a:xfrm>
            <a:off x="1422521" y="170574"/>
            <a:ext cx="9053129" cy="1469965"/>
          </a:xfrm>
        </p:spPr>
        <p:txBody>
          <a:bodyPr anchor="ctr">
            <a:normAutofit/>
          </a:bodyPr>
          <a:lstStyle/>
          <a:p>
            <a:r>
              <a:rPr lang="sr-Latn-RS" dirty="0">
                <a:latin typeface="Franklin Gothic Book" panose="020B0503020102020204" pitchFamily="34" charset="0"/>
                <a:cs typeface="Segoe UI" panose="020B0502040204020203" pitchFamily="34" charset="0"/>
              </a:rPr>
              <a:t>4. Detekcija anomalija – </a:t>
            </a:r>
            <a:r>
              <a:rPr lang="sr-Latn-RS" sz="2800" dirty="0">
                <a:latin typeface="Franklin Gothic Book" panose="020B0503020102020204" pitchFamily="34" charset="0"/>
                <a:cs typeface="Segoe UI" panose="020B0502040204020203" pitchFamily="34" charset="0"/>
              </a:rPr>
              <a:t>Isolation Forest (prvi dan)</a:t>
            </a:r>
            <a:r>
              <a:rPr lang="sr-Latn-RS" dirty="0">
                <a:latin typeface="Franklin Gothic Book" panose="020B0503020102020204" pitchFamily="34" charset="0"/>
                <a:cs typeface="Segoe UI" panose="020B0502040204020203" pitchFamily="34" charset="0"/>
              </a:rPr>
              <a:t>:</a:t>
            </a:r>
            <a:endParaRPr lang="en-US" dirty="0">
              <a:latin typeface="Franklin Gothic Book" panose="020B0503020102020204" pitchFamily="34" charset="0"/>
              <a:cs typeface="Segoe UI" panose="020B0502040204020203" pitchFamily="34" charset="0"/>
            </a:endParaRPr>
          </a:p>
        </p:txBody>
      </p:sp>
      <p:pic>
        <p:nvPicPr>
          <p:cNvPr id="11" name="Graphic 10" descr="Open Book">
            <a:extLst>
              <a:ext uri="{FF2B5EF4-FFF2-40B4-BE49-F238E27FC236}">
                <a16:creationId xmlns:a16="http://schemas.microsoft.com/office/drawing/2014/main" id="{E06C5175-7234-E91F-1582-D6AD664D3CC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25242" y="356917"/>
            <a:ext cx="1097280" cy="1097280"/>
          </a:xfrm>
          <a:prstGeom prst="rect">
            <a:avLst/>
          </a:prstGeom>
        </p:spPr>
      </p:pic>
      <p:sp>
        <p:nvSpPr>
          <p:cNvPr id="19" name="TextBox 18">
            <a:extLst>
              <a:ext uri="{FF2B5EF4-FFF2-40B4-BE49-F238E27FC236}">
                <a16:creationId xmlns:a16="http://schemas.microsoft.com/office/drawing/2014/main" id="{BC391E9A-1577-F53E-E652-672AE329A69E}"/>
              </a:ext>
            </a:extLst>
          </p:cNvPr>
          <p:cNvSpPr txBox="1"/>
          <p:nvPr/>
        </p:nvSpPr>
        <p:spPr>
          <a:xfrm>
            <a:off x="6857908" y="2811200"/>
            <a:ext cx="4693621" cy="3293209"/>
          </a:xfrm>
          <a:prstGeom prst="rect">
            <a:avLst/>
          </a:prstGeom>
          <a:noFill/>
        </p:spPr>
        <p:txBody>
          <a:bodyPr wrap="square" rtlCol="0">
            <a:spAutoFit/>
          </a:bodyPr>
          <a:lstStyle/>
          <a:p>
            <a:r>
              <a:rPr lang="sr-Latn-RS" sz="1600" dirty="0"/>
              <a:t>Slika 8. Prvi dan, IsolationForest(</a:t>
            </a:r>
            <a:r>
              <a:rPr lang="sr-Latn-RS" sz="1600" dirty="0">
                <a:solidFill>
                  <a:srgbClr val="000000"/>
                </a:solidFill>
                <a:effectLst/>
                <a:ea typeface="Segoe UI" panose="020B0502040204020203" pitchFamily="34" charset="0"/>
              </a:rPr>
              <a:t>n_estimators=500, max_samples=700,contamination= 0.001, bootstrap=False, random_state=42</a:t>
            </a:r>
            <a:r>
              <a:rPr lang="en-US" sz="1600" dirty="0"/>
              <a:t>)</a:t>
            </a:r>
          </a:p>
          <a:p>
            <a:pPr marL="285750" indent="-285750">
              <a:buFont typeface="Arial" panose="020B0604020202020204" pitchFamily="34" charset="0"/>
              <a:buChar char="•"/>
            </a:pPr>
            <a:r>
              <a:rPr lang="sr-Latn-RS" sz="1600" dirty="0"/>
              <a:t>Navedene hiperparametre je GridSearchCV vratio kao najbolje</a:t>
            </a:r>
          </a:p>
          <a:p>
            <a:pPr marL="285750" indent="-285750">
              <a:buFont typeface="Arial" panose="020B0604020202020204" pitchFamily="34" charset="0"/>
              <a:buChar char="•"/>
            </a:pPr>
            <a:r>
              <a:rPr lang="sr-Latn-RS" sz="1600" dirty="0"/>
              <a:t>Oni su dodatno ispitivani i, na osnovu silhouette score, utvrđeno je da su zaista najoptimalniji za zadati opseg, pa i malo izvan njega</a:t>
            </a:r>
          </a:p>
          <a:p>
            <a:pPr marL="285750" indent="-285750">
              <a:buFont typeface="Arial" panose="020B0604020202020204" pitchFamily="34" charset="0"/>
              <a:buChar char="•"/>
            </a:pPr>
            <a:r>
              <a:rPr lang="sr-Latn-RS" sz="1600" dirty="0"/>
              <a:t>Detektovani su pikovi najviših vrednosti u „Active Power A average“, kao i pikovi najnižih vrednosti u „“Voltage A, B i C“</a:t>
            </a:r>
          </a:p>
          <a:p>
            <a:pPr marL="285750" indent="-285750">
              <a:buFont typeface="Arial" panose="020B0604020202020204" pitchFamily="34" charset="0"/>
              <a:buChar char="•"/>
            </a:pPr>
            <a:r>
              <a:rPr lang="sr-Latn-RS" sz="1600" dirty="0"/>
              <a:t>Za sada je utvrđeno da je silhouette score najviši za veoma nisku kontaminaciju</a:t>
            </a:r>
          </a:p>
        </p:txBody>
      </p:sp>
      <p:pic>
        <p:nvPicPr>
          <p:cNvPr id="2" name="Picture 1">
            <a:extLst>
              <a:ext uri="{FF2B5EF4-FFF2-40B4-BE49-F238E27FC236}">
                <a16:creationId xmlns:a16="http://schemas.microsoft.com/office/drawing/2014/main" id="{9329F23A-5093-AE5E-8301-BFEFE46FFCBC}"/>
              </a:ext>
            </a:extLst>
          </p:cNvPr>
          <p:cNvPicPr/>
          <p:nvPr/>
        </p:nvPicPr>
        <p:blipFill>
          <a:blip r:embed="rId4"/>
          <a:stretch>
            <a:fillRect/>
          </a:stretch>
        </p:blipFill>
        <p:spPr>
          <a:xfrm>
            <a:off x="166991" y="1672653"/>
            <a:ext cx="6181725" cy="1247775"/>
          </a:xfrm>
          <a:prstGeom prst="rect">
            <a:avLst/>
          </a:prstGeom>
        </p:spPr>
      </p:pic>
      <p:pic>
        <p:nvPicPr>
          <p:cNvPr id="3" name="Picture 2">
            <a:extLst>
              <a:ext uri="{FF2B5EF4-FFF2-40B4-BE49-F238E27FC236}">
                <a16:creationId xmlns:a16="http://schemas.microsoft.com/office/drawing/2014/main" id="{5D21A81A-53D4-2CEC-B74E-F12E3D18D1D1}"/>
              </a:ext>
            </a:extLst>
          </p:cNvPr>
          <p:cNvPicPr/>
          <p:nvPr/>
        </p:nvPicPr>
        <p:blipFill>
          <a:blip r:embed="rId5"/>
          <a:stretch>
            <a:fillRect/>
          </a:stretch>
        </p:blipFill>
        <p:spPr>
          <a:xfrm>
            <a:off x="166991" y="2920428"/>
            <a:ext cx="6181725" cy="1257300"/>
          </a:xfrm>
          <a:prstGeom prst="rect">
            <a:avLst/>
          </a:prstGeom>
        </p:spPr>
      </p:pic>
      <p:pic>
        <p:nvPicPr>
          <p:cNvPr id="4" name="Picture 3">
            <a:extLst>
              <a:ext uri="{FF2B5EF4-FFF2-40B4-BE49-F238E27FC236}">
                <a16:creationId xmlns:a16="http://schemas.microsoft.com/office/drawing/2014/main" id="{9B1CAF29-4654-FC48-676C-5FAA71281AE7}"/>
              </a:ext>
            </a:extLst>
          </p:cNvPr>
          <p:cNvPicPr/>
          <p:nvPr/>
        </p:nvPicPr>
        <p:blipFill>
          <a:blip r:embed="rId6"/>
          <a:stretch>
            <a:fillRect/>
          </a:stretch>
        </p:blipFill>
        <p:spPr>
          <a:xfrm>
            <a:off x="166990" y="4177728"/>
            <a:ext cx="6181725" cy="1257300"/>
          </a:xfrm>
          <a:prstGeom prst="rect">
            <a:avLst/>
          </a:prstGeom>
        </p:spPr>
      </p:pic>
      <p:pic>
        <p:nvPicPr>
          <p:cNvPr id="6" name="Picture 5">
            <a:extLst>
              <a:ext uri="{FF2B5EF4-FFF2-40B4-BE49-F238E27FC236}">
                <a16:creationId xmlns:a16="http://schemas.microsoft.com/office/drawing/2014/main" id="{5E7A3C4D-11F3-81A6-D95B-A38D4DFA3EE1}"/>
              </a:ext>
            </a:extLst>
          </p:cNvPr>
          <p:cNvPicPr/>
          <p:nvPr/>
        </p:nvPicPr>
        <p:blipFill>
          <a:blip r:embed="rId7"/>
          <a:stretch>
            <a:fillRect/>
          </a:stretch>
        </p:blipFill>
        <p:spPr>
          <a:xfrm>
            <a:off x="166990" y="5439651"/>
            <a:ext cx="6181725" cy="1247775"/>
          </a:xfrm>
          <a:prstGeom prst="rect">
            <a:avLst/>
          </a:prstGeom>
        </p:spPr>
      </p:pic>
    </p:spTree>
    <p:extLst>
      <p:ext uri="{BB962C8B-B14F-4D97-AF65-F5344CB8AC3E}">
        <p14:creationId xmlns:p14="http://schemas.microsoft.com/office/powerpoint/2010/main" val="22591755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084F172B-B33D-7F30-4989-080B8203CC76}"/>
              </a:ext>
            </a:extLst>
          </p:cNvPr>
          <p:cNvSpPr>
            <a:spLocks noGrp="1"/>
          </p:cNvSpPr>
          <p:nvPr>
            <p:ph type="title"/>
          </p:nvPr>
        </p:nvSpPr>
        <p:spPr>
          <a:xfrm>
            <a:off x="1422521" y="170574"/>
            <a:ext cx="8589225" cy="1469965"/>
          </a:xfrm>
        </p:spPr>
        <p:txBody>
          <a:bodyPr anchor="ctr">
            <a:normAutofit/>
          </a:bodyPr>
          <a:lstStyle/>
          <a:p>
            <a:r>
              <a:rPr lang="sr-Latn-RS" dirty="0">
                <a:latin typeface="Franklin Gothic Book" panose="020B0503020102020204" pitchFamily="34" charset="0"/>
                <a:cs typeface="Segoe UI" panose="020B0502040204020203" pitchFamily="34" charset="0"/>
              </a:rPr>
              <a:t>4. Detekcija anomalija – </a:t>
            </a:r>
            <a:r>
              <a:rPr lang="sr-Latn-RS" sz="2800" dirty="0">
                <a:latin typeface="Franklin Gothic Book" panose="020B0503020102020204" pitchFamily="34" charset="0"/>
                <a:cs typeface="Segoe UI" panose="020B0502040204020203" pitchFamily="34" charset="0"/>
              </a:rPr>
              <a:t>Isolation Forest (drugi dan)</a:t>
            </a:r>
            <a:r>
              <a:rPr lang="sr-Latn-RS" dirty="0">
                <a:latin typeface="Franklin Gothic Book" panose="020B0503020102020204" pitchFamily="34" charset="0"/>
                <a:cs typeface="Segoe UI" panose="020B0502040204020203" pitchFamily="34" charset="0"/>
              </a:rPr>
              <a:t>:</a:t>
            </a:r>
            <a:endParaRPr lang="en-US" dirty="0">
              <a:latin typeface="Franklin Gothic Book" panose="020B0503020102020204" pitchFamily="34" charset="0"/>
              <a:cs typeface="Segoe UI" panose="020B0502040204020203" pitchFamily="34" charset="0"/>
            </a:endParaRPr>
          </a:p>
        </p:txBody>
      </p:sp>
      <p:pic>
        <p:nvPicPr>
          <p:cNvPr id="11" name="Graphic 10" descr="Open Book">
            <a:extLst>
              <a:ext uri="{FF2B5EF4-FFF2-40B4-BE49-F238E27FC236}">
                <a16:creationId xmlns:a16="http://schemas.microsoft.com/office/drawing/2014/main" id="{E06C5175-7234-E91F-1582-D6AD664D3CC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25242" y="356917"/>
            <a:ext cx="1097280" cy="1097280"/>
          </a:xfrm>
          <a:prstGeom prst="rect">
            <a:avLst/>
          </a:prstGeom>
        </p:spPr>
      </p:pic>
      <p:sp>
        <p:nvSpPr>
          <p:cNvPr id="7" name="TextBox 6">
            <a:extLst>
              <a:ext uri="{FF2B5EF4-FFF2-40B4-BE49-F238E27FC236}">
                <a16:creationId xmlns:a16="http://schemas.microsoft.com/office/drawing/2014/main" id="{E26B2497-1949-E4AD-025E-098D27BCD233}"/>
              </a:ext>
            </a:extLst>
          </p:cNvPr>
          <p:cNvSpPr txBox="1"/>
          <p:nvPr/>
        </p:nvSpPr>
        <p:spPr>
          <a:xfrm>
            <a:off x="8472197" y="2659224"/>
            <a:ext cx="3573624" cy="1754326"/>
          </a:xfrm>
          <a:prstGeom prst="rect">
            <a:avLst/>
          </a:prstGeom>
          <a:noFill/>
        </p:spPr>
        <p:txBody>
          <a:bodyPr wrap="square" rtlCol="0">
            <a:spAutoFit/>
          </a:bodyPr>
          <a:lstStyle/>
          <a:p>
            <a:r>
              <a:rPr lang="sr-Latn-RS" dirty="0"/>
              <a:t>Slika 9. Score samples za drugi dan</a:t>
            </a:r>
          </a:p>
          <a:p>
            <a:endParaRPr lang="sr-Latn-RS" dirty="0"/>
          </a:p>
          <a:p>
            <a:pPr marL="285750" indent="-285750">
              <a:buFont typeface="Arial" panose="020B0604020202020204" pitchFamily="34" charset="0"/>
              <a:buChar char="•"/>
            </a:pPr>
            <a:r>
              <a:rPr lang="sr-Latn-RS" dirty="0"/>
              <a:t>Procenjeno je da sve opservacije sa score manjim od -0.56 su anomalični, čime bi contamination bio 0,0417.</a:t>
            </a:r>
          </a:p>
        </p:txBody>
      </p:sp>
      <p:pic>
        <p:nvPicPr>
          <p:cNvPr id="2" name="Picture 1">
            <a:extLst>
              <a:ext uri="{FF2B5EF4-FFF2-40B4-BE49-F238E27FC236}">
                <a16:creationId xmlns:a16="http://schemas.microsoft.com/office/drawing/2014/main" id="{9DE84FE7-797B-A427-7C64-DD9991D7C4DE}"/>
              </a:ext>
            </a:extLst>
          </p:cNvPr>
          <p:cNvPicPr/>
          <p:nvPr/>
        </p:nvPicPr>
        <p:blipFill>
          <a:blip r:embed="rId4"/>
          <a:stretch>
            <a:fillRect/>
          </a:stretch>
        </p:blipFill>
        <p:spPr>
          <a:xfrm>
            <a:off x="873882" y="2431788"/>
            <a:ext cx="7076277" cy="2975105"/>
          </a:xfrm>
          <a:prstGeom prst="rect">
            <a:avLst/>
          </a:prstGeom>
        </p:spPr>
      </p:pic>
    </p:spTree>
    <p:extLst>
      <p:ext uri="{BB962C8B-B14F-4D97-AF65-F5344CB8AC3E}">
        <p14:creationId xmlns:p14="http://schemas.microsoft.com/office/powerpoint/2010/main" val="36651234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084F172B-B33D-7F30-4989-080B8203CC76}"/>
              </a:ext>
            </a:extLst>
          </p:cNvPr>
          <p:cNvSpPr>
            <a:spLocks noGrp="1"/>
          </p:cNvSpPr>
          <p:nvPr>
            <p:ph type="title"/>
          </p:nvPr>
        </p:nvSpPr>
        <p:spPr>
          <a:xfrm>
            <a:off x="1422521" y="170574"/>
            <a:ext cx="9053129" cy="1469965"/>
          </a:xfrm>
        </p:spPr>
        <p:txBody>
          <a:bodyPr anchor="ctr">
            <a:normAutofit/>
          </a:bodyPr>
          <a:lstStyle/>
          <a:p>
            <a:r>
              <a:rPr lang="sr-Latn-RS" dirty="0">
                <a:latin typeface="Franklin Gothic Book" panose="020B0503020102020204" pitchFamily="34" charset="0"/>
                <a:cs typeface="Segoe UI" panose="020B0502040204020203" pitchFamily="34" charset="0"/>
              </a:rPr>
              <a:t>4. Detekcija anomalija – </a:t>
            </a:r>
            <a:r>
              <a:rPr lang="sr-Latn-RS" sz="2800" dirty="0">
                <a:latin typeface="Franklin Gothic Book" panose="020B0503020102020204" pitchFamily="34" charset="0"/>
                <a:cs typeface="Segoe UI" panose="020B0502040204020203" pitchFamily="34" charset="0"/>
              </a:rPr>
              <a:t>Isolation Forest (drugi dan)</a:t>
            </a:r>
            <a:r>
              <a:rPr lang="sr-Latn-RS" dirty="0">
                <a:latin typeface="Franklin Gothic Book" panose="020B0503020102020204" pitchFamily="34" charset="0"/>
                <a:cs typeface="Segoe UI" panose="020B0502040204020203" pitchFamily="34" charset="0"/>
              </a:rPr>
              <a:t>:</a:t>
            </a:r>
            <a:endParaRPr lang="en-US" dirty="0">
              <a:latin typeface="Franklin Gothic Book" panose="020B0503020102020204" pitchFamily="34" charset="0"/>
              <a:cs typeface="Segoe UI" panose="020B0502040204020203" pitchFamily="34" charset="0"/>
            </a:endParaRPr>
          </a:p>
        </p:txBody>
      </p:sp>
      <p:pic>
        <p:nvPicPr>
          <p:cNvPr id="11" name="Graphic 10" descr="Open Book">
            <a:extLst>
              <a:ext uri="{FF2B5EF4-FFF2-40B4-BE49-F238E27FC236}">
                <a16:creationId xmlns:a16="http://schemas.microsoft.com/office/drawing/2014/main" id="{E06C5175-7234-E91F-1582-D6AD664D3CC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25242" y="356917"/>
            <a:ext cx="1097280" cy="1097280"/>
          </a:xfrm>
          <a:prstGeom prst="rect">
            <a:avLst/>
          </a:prstGeom>
        </p:spPr>
      </p:pic>
      <p:sp>
        <p:nvSpPr>
          <p:cNvPr id="19" name="TextBox 18">
            <a:extLst>
              <a:ext uri="{FF2B5EF4-FFF2-40B4-BE49-F238E27FC236}">
                <a16:creationId xmlns:a16="http://schemas.microsoft.com/office/drawing/2014/main" id="{BC391E9A-1577-F53E-E652-672AE329A69E}"/>
              </a:ext>
            </a:extLst>
          </p:cNvPr>
          <p:cNvSpPr txBox="1"/>
          <p:nvPr/>
        </p:nvSpPr>
        <p:spPr>
          <a:xfrm>
            <a:off x="6857908" y="2811200"/>
            <a:ext cx="4693621" cy="2800767"/>
          </a:xfrm>
          <a:prstGeom prst="rect">
            <a:avLst/>
          </a:prstGeom>
          <a:noFill/>
        </p:spPr>
        <p:txBody>
          <a:bodyPr wrap="square" rtlCol="0">
            <a:spAutoFit/>
          </a:bodyPr>
          <a:lstStyle/>
          <a:p>
            <a:r>
              <a:rPr lang="sr-Latn-RS" sz="1600" dirty="0"/>
              <a:t>Slika 10. Drugi dan, IsolationForest(</a:t>
            </a:r>
            <a:r>
              <a:rPr lang="sr-Latn-RS" sz="1600" dirty="0">
                <a:solidFill>
                  <a:srgbClr val="000000"/>
                </a:solidFill>
                <a:effectLst/>
                <a:ea typeface="Segoe UI" panose="020B0502040204020203" pitchFamily="34" charset="0"/>
              </a:rPr>
              <a:t>n_estimators=300, max_samples=40,contamination=0.041729, random_state=42</a:t>
            </a:r>
            <a:r>
              <a:rPr lang="en-US" sz="1600" dirty="0"/>
              <a:t>)</a:t>
            </a:r>
          </a:p>
          <a:p>
            <a:endParaRPr lang="en-US" sz="1600" dirty="0"/>
          </a:p>
          <a:p>
            <a:pPr marL="285750" indent="-285750">
              <a:buFont typeface="Arial" panose="020B0604020202020204" pitchFamily="34" charset="0"/>
              <a:buChar char="•"/>
            </a:pPr>
            <a:r>
              <a:rPr lang="sr-Latn-RS" sz="1600" dirty="0"/>
              <a:t>Ponovo nisu detektovani pikovi najviših vrednosti u „THDI A average“</a:t>
            </a:r>
          </a:p>
          <a:p>
            <a:pPr marL="285750" indent="-285750">
              <a:buFont typeface="Arial" panose="020B0604020202020204" pitchFamily="34" charset="0"/>
              <a:buChar char="•"/>
            </a:pPr>
            <a:r>
              <a:rPr lang="sr-Latn-RS" sz="1600" dirty="0"/>
              <a:t>Detektovani pikovi najviših vrednosti u „Active Power A average“</a:t>
            </a:r>
          </a:p>
          <a:p>
            <a:pPr marL="285750" indent="-285750">
              <a:buFont typeface="Arial" panose="020B0604020202020204" pitchFamily="34" charset="0"/>
              <a:buChar char="•"/>
            </a:pPr>
            <a:r>
              <a:rPr lang="sr-Latn-RS" sz="1600" dirty="0"/>
              <a:t>Gusta koncentracija detektovanih anomalija pred kraj radnog vremena.</a:t>
            </a:r>
          </a:p>
          <a:p>
            <a:pPr marL="285750" indent="-285750">
              <a:buFont typeface="Arial" panose="020B0604020202020204" pitchFamily="34" charset="0"/>
              <a:buChar char="•"/>
            </a:pPr>
            <a:r>
              <a:rPr lang="sr-Latn-RS" sz="1600" dirty="0"/>
              <a:t>Treba pokrenuti GridSearchCV</a:t>
            </a:r>
          </a:p>
        </p:txBody>
      </p:sp>
      <p:pic>
        <p:nvPicPr>
          <p:cNvPr id="5" name="Picture 4">
            <a:extLst>
              <a:ext uri="{FF2B5EF4-FFF2-40B4-BE49-F238E27FC236}">
                <a16:creationId xmlns:a16="http://schemas.microsoft.com/office/drawing/2014/main" id="{CC2AA672-F96C-077D-662E-D25DECC1E884}"/>
              </a:ext>
            </a:extLst>
          </p:cNvPr>
          <p:cNvPicPr/>
          <p:nvPr/>
        </p:nvPicPr>
        <p:blipFill>
          <a:blip r:embed="rId4"/>
          <a:stretch>
            <a:fillRect/>
          </a:stretch>
        </p:blipFill>
        <p:spPr>
          <a:xfrm>
            <a:off x="166989" y="1697007"/>
            <a:ext cx="6181725" cy="1228725"/>
          </a:xfrm>
          <a:prstGeom prst="rect">
            <a:avLst/>
          </a:prstGeom>
        </p:spPr>
      </p:pic>
      <p:pic>
        <p:nvPicPr>
          <p:cNvPr id="7" name="Picture 6">
            <a:extLst>
              <a:ext uri="{FF2B5EF4-FFF2-40B4-BE49-F238E27FC236}">
                <a16:creationId xmlns:a16="http://schemas.microsoft.com/office/drawing/2014/main" id="{96263A72-E4AE-C41A-812F-D5E1144CBFAC}"/>
              </a:ext>
            </a:extLst>
          </p:cNvPr>
          <p:cNvPicPr/>
          <p:nvPr/>
        </p:nvPicPr>
        <p:blipFill>
          <a:blip r:embed="rId5"/>
          <a:stretch>
            <a:fillRect/>
          </a:stretch>
        </p:blipFill>
        <p:spPr>
          <a:xfrm>
            <a:off x="166989" y="2925732"/>
            <a:ext cx="6181725" cy="1228725"/>
          </a:xfrm>
          <a:prstGeom prst="rect">
            <a:avLst/>
          </a:prstGeom>
        </p:spPr>
      </p:pic>
      <p:pic>
        <p:nvPicPr>
          <p:cNvPr id="8" name="Picture 7">
            <a:extLst>
              <a:ext uri="{FF2B5EF4-FFF2-40B4-BE49-F238E27FC236}">
                <a16:creationId xmlns:a16="http://schemas.microsoft.com/office/drawing/2014/main" id="{C8D6C5B7-127D-24EF-ACA5-C8318744D308}"/>
              </a:ext>
            </a:extLst>
          </p:cNvPr>
          <p:cNvPicPr/>
          <p:nvPr/>
        </p:nvPicPr>
        <p:blipFill>
          <a:blip r:embed="rId6"/>
          <a:stretch>
            <a:fillRect/>
          </a:stretch>
        </p:blipFill>
        <p:spPr>
          <a:xfrm>
            <a:off x="166989" y="4154457"/>
            <a:ext cx="6181725" cy="1228725"/>
          </a:xfrm>
          <a:prstGeom prst="rect">
            <a:avLst/>
          </a:prstGeom>
        </p:spPr>
      </p:pic>
      <p:pic>
        <p:nvPicPr>
          <p:cNvPr id="9" name="Picture 8">
            <a:extLst>
              <a:ext uri="{FF2B5EF4-FFF2-40B4-BE49-F238E27FC236}">
                <a16:creationId xmlns:a16="http://schemas.microsoft.com/office/drawing/2014/main" id="{4A68B840-B20F-DF45-9B25-3C310344A53A}"/>
              </a:ext>
            </a:extLst>
          </p:cNvPr>
          <p:cNvPicPr/>
          <p:nvPr/>
        </p:nvPicPr>
        <p:blipFill>
          <a:blip r:embed="rId7"/>
          <a:stretch>
            <a:fillRect/>
          </a:stretch>
        </p:blipFill>
        <p:spPr>
          <a:xfrm>
            <a:off x="166988" y="5383182"/>
            <a:ext cx="6181725" cy="1228725"/>
          </a:xfrm>
          <a:prstGeom prst="rect">
            <a:avLst/>
          </a:prstGeom>
        </p:spPr>
      </p:pic>
    </p:spTree>
    <p:extLst>
      <p:ext uri="{BB962C8B-B14F-4D97-AF65-F5344CB8AC3E}">
        <p14:creationId xmlns:p14="http://schemas.microsoft.com/office/powerpoint/2010/main" val="37609096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084F172B-B33D-7F30-4989-080B8203CC76}"/>
              </a:ext>
            </a:extLst>
          </p:cNvPr>
          <p:cNvSpPr>
            <a:spLocks noGrp="1"/>
          </p:cNvSpPr>
          <p:nvPr>
            <p:ph type="title"/>
          </p:nvPr>
        </p:nvSpPr>
        <p:spPr>
          <a:xfrm>
            <a:off x="1422521" y="170574"/>
            <a:ext cx="9053129" cy="1469965"/>
          </a:xfrm>
        </p:spPr>
        <p:txBody>
          <a:bodyPr anchor="ctr">
            <a:normAutofit/>
          </a:bodyPr>
          <a:lstStyle/>
          <a:p>
            <a:r>
              <a:rPr lang="sr-Latn-RS" dirty="0">
                <a:latin typeface="Franklin Gothic Book" panose="020B0503020102020204" pitchFamily="34" charset="0"/>
                <a:cs typeface="Segoe UI" panose="020B0502040204020203" pitchFamily="34" charset="0"/>
              </a:rPr>
              <a:t>4. Detekcija anomalija – </a:t>
            </a:r>
            <a:r>
              <a:rPr lang="sr-Latn-RS" sz="2800" dirty="0">
                <a:latin typeface="Franklin Gothic Book" panose="020B0503020102020204" pitchFamily="34" charset="0"/>
                <a:cs typeface="Segoe UI" panose="020B0502040204020203" pitchFamily="34" charset="0"/>
              </a:rPr>
              <a:t>Isolation Forest (drugi dan)</a:t>
            </a:r>
            <a:r>
              <a:rPr lang="sr-Latn-RS" dirty="0">
                <a:latin typeface="Franklin Gothic Book" panose="020B0503020102020204" pitchFamily="34" charset="0"/>
                <a:cs typeface="Segoe UI" panose="020B0502040204020203" pitchFamily="34" charset="0"/>
              </a:rPr>
              <a:t>:</a:t>
            </a:r>
            <a:endParaRPr lang="en-US" dirty="0">
              <a:latin typeface="Franklin Gothic Book" panose="020B0503020102020204" pitchFamily="34" charset="0"/>
              <a:cs typeface="Segoe UI" panose="020B0502040204020203" pitchFamily="34" charset="0"/>
            </a:endParaRPr>
          </a:p>
        </p:txBody>
      </p:sp>
      <p:pic>
        <p:nvPicPr>
          <p:cNvPr id="11" name="Graphic 10" descr="Open Book">
            <a:extLst>
              <a:ext uri="{FF2B5EF4-FFF2-40B4-BE49-F238E27FC236}">
                <a16:creationId xmlns:a16="http://schemas.microsoft.com/office/drawing/2014/main" id="{E06C5175-7234-E91F-1582-D6AD664D3CC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25242" y="356917"/>
            <a:ext cx="1097280" cy="1097280"/>
          </a:xfrm>
          <a:prstGeom prst="rect">
            <a:avLst/>
          </a:prstGeom>
        </p:spPr>
      </p:pic>
      <p:sp>
        <p:nvSpPr>
          <p:cNvPr id="19" name="TextBox 18">
            <a:extLst>
              <a:ext uri="{FF2B5EF4-FFF2-40B4-BE49-F238E27FC236}">
                <a16:creationId xmlns:a16="http://schemas.microsoft.com/office/drawing/2014/main" id="{BC391E9A-1577-F53E-E652-672AE329A69E}"/>
              </a:ext>
            </a:extLst>
          </p:cNvPr>
          <p:cNvSpPr txBox="1"/>
          <p:nvPr/>
        </p:nvSpPr>
        <p:spPr>
          <a:xfrm>
            <a:off x="6857908" y="2811200"/>
            <a:ext cx="4693621" cy="3293209"/>
          </a:xfrm>
          <a:prstGeom prst="rect">
            <a:avLst/>
          </a:prstGeom>
          <a:noFill/>
        </p:spPr>
        <p:txBody>
          <a:bodyPr wrap="square" rtlCol="0">
            <a:spAutoFit/>
          </a:bodyPr>
          <a:lstStyle/>
          <a:p>
            <a:r>
              <a:rPr lang="sr-Latn-RS" sz="1600" dirty="0"/>
              <a:t>Slika 11. Drugi dan, IsolationForest(</a:t>
            </a:r>
            <a:r>
              <a:rPr lang="sr-Latn-RS" sz="1600" dirty="0">
                <a:solidFill>
                  <a:srgbClr val="000000"/>
                </a:solidFill>
                <a:effectLst/>
                <a:ea typeface="Segoe UI" panose="020B0502040204020203" pitchFamily="34" charset="0"/>
              </a:rPr>
              <a:t> n_estimators=50, max_samples=400,contamination= 0.001, bootstrap=True, random_state=42)</a:t>
            </a:r>
            <a:endParaRPr lang="en-US" sz="1600" dirty="0"/>
          </a:p>
          <a:p>
            <a:pPr marL="285750" indent="-285750">
              <a:buFont typeface="Arial" panose="020B0604020202020204" pitchFamily="34" charset="0"/>
              <a:buChar char="•"/>
            </a:pPr>
            <a:r>
              <a:rPr lang="sr-Latn-RS" sz="1600" dirty="0"/>
              <a:t>Navedene hiperparametre je GridSearchCV vratio kao najbolje</a:t>
            </a:r>
          </a:p>
          <a:p>
            <a:pPr marL="285750" indent="-285750">
              <a:buFont typeface="Arial" panose="020B0604020202020204" pitchFamily="34" charset="0"/>
              <a:buChar char="•"/>
            </a:pPr>
            <a:r>
              <a:rPr lang="sr-Latn-RS" sz="1600" dirty="0"/>
              <a:t>Detektovana 4 od 5 pikova najviših vrednosti u „Active Power A average“</a:t>
            </a:r>
          </a:p>
          <a:p>
            <a:pPr marL="285750" indent="-285750">
              <a:buFont typeface="Arial" panose="020B0604020202020204" pitchFamily="34" charset="0"/>
              <a:buChar char="•"/>
            </a:pPr>
            <a:r>
              <a:rPr lang="sr-Latn-RS" sz="1600" dirty="0"/>
              <a:t>Detektovane najniže vrednosti u „Voltage A i B“</a:t>
            </a:r>
          </a:p>
          <a:p>
            <a:pPr marL="285750" indent="-285750">
              <a:buFont typeface="Arial" panose="020B0604020202020204" pitchFamily="34" charset="0"/>
              <a:buChar char="•"/>
            </a:pPr>
            <a:r>
              <a:rPr lang="sr-Latn-RS" sz="1600" dirty="0"/>
              <a:t>U „Voltage C“ je interesantan period između 15 i 16 časova, kada srednja vrednost naglo raste i zadržava tu vrednost</a:t>
            </a:r>
          </a:p>
          <a:p>
            <a:pPr marL="285750" indent="-285750">
              <a:buFont typeface="Arial" panose="020B0604020202020204" pitchFamily="34" charset="0"/>
              <a:buChar char="•"/>
            </a:pPr>
            <a:r>
              <a:rPr lang="sr-Latn-RS" sz="1600" dirty="0"/>
              <a:t>Isprobana je i kontaminacija od 0.002 kako bi se detektovao i peti pik u „Active Power A average“</a:t>
            </a:r>
          </a:p>
        </p:txBody>
      </p:sp>
      <p:pic>
        <p:nvPicPr>
          <p:cNvPr id="2" name="Picture 1">
            <a:extLst>
              <a:ext uri="{FF2B5EF4-FFF2-40B4-BE49-F238E27FC236}">
                <a16:creationId xmlns:a16="http://schemas.microsoft.com/office/drawing/2014/main" id="{D1AA2491-826B-9C88-223E-E520B8E21BFD}"/>
              </a:ext>
            </a:extLst>
          </p:cNvPr>
          <p:cNvPicPr/>
          <p:nvPr/>
        </p:nvPicPr>
        <p:blipFill>
          <a:blip r:embed="rId4"/>
          <a:stretch>
            <a:fillRect/>
          </a:stretch>
        </p:blipFill>
        <p:spPr>
          <a:xfrm>
            <a:off x="166987" y="1697007"/>
            <a:ext cx="6181725" cy="1228725"/>
          </a:xfrm>
          <a:prstGeom prst="rect">
            <a:avLst/>
          </a:prstGeom>
        </p:spPr>
      </p:pic>
      <p:pic>
        <p:nvPicPr>
          <p:cNvPr id="3" name="Picture 2">
            <a:extLst>
              <a:ext uri="{FF2B5EF4-FFF2-40B4-BE49-F238E27FC236}">
                <a16:creationId xmlns:a16="http://schemas.microsoft.com/office/drawing/2014/main" id="{A9D48BF1-C17D-783F-2B95-FE5C61305865}"/>
              </a:ext>
            </a:extLst>
          </p:cNvPr>
          <p:cNvPicPr/>
          <p:nvPr/>
        </p:nvPicPr>
        <p:blipFill>
          <a:blip r:embed="rId5"/>
          <a:stretch>
            <a:fillRect/>
          </a:stretch>
        </p:blipFill>
        <p:spPr>
          <a:xfrm>
            <a:off x="166987" y="2923189"/>
            <a:ext cx="6181725" cy="1238250"/>
          </a:xfrm>
          <a:prstGeom prst="rect">
            <a:avLst/>
          </a:prstGeom>
        </p:spPr>
      </p:pic>
      <p:pic>
        <p:nvPicPr>
          <p:cNvPr id="4" name="Picture 3">
            <a:extLst>
              <a:ext uri="{FF2B5EF4-FFF2-40B4-BE49-F238E27FC236}">
                <a16:creationId xmlns:a16="http://schemas.microsoft.com/office/drawing/2014/main" id="{3DD5134B-C7E3-1E7D-D59A-3225A8A2F9D1}"/>
              </a:ext>
            </a:extLst>
          </p:cNvPr>
          <p:cNvPicPr/>
          <p:nvPr/>
        </p:nvPicPr>
        <p:blipFill>
          <a:blip r:embed="rId6"/>
          <a:stretch>
            <a:fillRect/>
          </a:stretch>
        </p:blipFill>
        <p:spPr>
          <a:xfrm>
            <a:off x="166987" y="4157948"/>
            <a:ext cx="6181725" cy="1228725"/>
          </a:xfrm>
          <a:prstGeom prst="rect">
            <a:avLst/>
          </a:prstGeom>
        </p:spPr>
      </p:pic>
      <p:pic>
        <p:nvPicPr>
          <p:cNvPr id="6" name="Picture 5">
            <a:extLst>
              <a:ext uri="{FF2B5EF4-FFF2-40B4-BE49-F238E27FC236}">
                <a16:creationId xmlns:a16="http://schemas.microsoft.com/office/drawing/2014/main" id="{19846682-9FFA-E3C7-53ED-14C627E779FF}"/>
              </a:ext>
            </a:extLst>
          </p:cNvPr>
          <p:cNvPicPr/>
          <p:nvPr/>
        </p:nvPicPr>
        <p:blipFill>
          <a:blip r:embed="rId7"/>
          <a:stretch>
            <a:fillRect/>
          </a:stretch>
        </p:blipFill>
        <p:spPr>
          <a:xfrm>
            <a:off x="166986" y="5380639"/>
            <a:ext cx="6181725" cy="1238250"/>
          </a:xfrm>
          <a:prstGeom prst="rect">
            <a:avLst/>
          </a:prstGeom>
        </p:spPr>
      </p:pic>
    </p:spTree>
    <p:extLst>
      <p:ext uri="{BB962C8B-B14F-4D97-AF65-F5344CB8AC3E}">
        <p14:creationId xmlns:p14="http://schemas.microsoft.com/office/powerpoint/2010/main" val="22088147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084F172B-B33D-7F30-4989-080B8203CC76}"/>
              </a:ext>
            </a:extLst>
          </p:cNvPr>
          <p:cNvSpPr>
            <a:spLocks noGrp="1"/>
          </p:cNvSpPr>
          <p:nvPr>
            <p:ph type="title"/>
          </p:nvPr>
        </p:nvSpPr>
        <p:spPr>
          <a:xfrm>
            <a:off x="1422521" y="170574"/>
            <a:ext cx="9053129" cy="1469965"/>
          </a:xfrm>
        </p:spPr>
        <p:txBody>
          <a:bodyPr anchor="ctr">
            <a:normAutofit/>
          </a:bodyPr>
          <a:lstStyle/>
          <a:p>
            <a:r>
              <a:rPr lang="sr-Latn-RS" dirty="0">
                <a:latin typeface="Franklin Gothic Book" panose="020B0503020102020204" pitchFamily="34" charset="0"/>
                <a:cs typeface="Segoe UI" panose="020B0502040204020203" pitchFamily="34" charset="0"/>
              </a:rPr>
              <a:t>4. Detekcija anomalija – </a:t>
            </a:r>
            <a:r>
              <a:rPr lang="sr-Latn-RS" sz="2800" dirty="0">
                <a:latin typeface="Franklin Gothic Book" panose="020B0503020102020204" pitchFamily="34" charset="0"/>
                <a:cs typeface="Segoe UI" panose="020B0502040204020203" pitchFamily="34" charset="0"/>
              </a:rPr>
              <a:t>Isolation Forest (drugi dan)</a:t>
            </a:r>
            <a:r>
              <a:rPr lang="sr-Latn-RS" dirty="0">
                <a:latin typeface="Franklin Gothic Book" panose="020B0503020102020204" pitchFamily="34" charset="0"/>
                <a:cs typeface="Segoe UI" panose="020B0502040204020203" pitchFamily="34" charset="0"/>
              </a:rPr>
              <a:t>:</a:t>
            </a:r>
            <a:endParaRPr lang="en-US" dirty="0">
              <a:latin typeface="Franklin Gothic Book" panose="020B0503020102020204" pitchFamily="34" charset="0"/>
              <a:cs typeface="Segoe UI" panose="020B0502040204020203" pitchFamily="34" charset="0"/>
            </a:endParaRPr>
          </a:p>
        </p:txBody>
      </p:sp>
      <p:pic>
        <p:nvPicPr>
          <p:cNvPr id="11" name="Graphic 10" descr="Open Book">
            <a:extLst>
              <a:ext uri="{FF2B5EF4-FFF2-40B4-BE49-F238E27FC236}">
                <a16:creationId xmlns:a16="http://schemas.microsoft.com/office/drawing/2014/main" id="{E06C5175-7234-E91F-1582-D6AD664D3CC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25242" y="356917"/>
            <a:ext cx="1097280" cy="1097280"/>
          </a:xfrm>
          <a:prstGeom prst="rect">
            <a:avLst/>
          </a:prstGeom>
        </p:spPr>
      </p:pic>
      <p:sp>
        <p:nvSpPr>
          <p:cNvPr id="19" name="TextBox 18">
            <a:extLst>
              <a:ext uri="{FF2B5EF4-FFF2-40B4-BE49-F238E27FC236}">
                <a16:creationId xmlns:a16="http://schemas.microsoft.com/office/drawing/2014/main" id="{BC391E9A-1577-F53E-E652-672AE329A69E}"/>
              </a:ext>
            </a:extLst>
          </p:cNvPr>
          <p:cNvSpPr txBox="1"/>
          <p:nvPr/>
        </p:nvSpPr>
        <p:spPr>
          <a:xfrm>
            <a:off x="6857908" y="2811200"/>
            <a:ext cx="4693621" cy="2554545"/>
          </a:xfrm>
          <a:prstGeom prst="rect">
            <a:avLst/>
          </a:prstGeom>
          <a:noFill/>
        </p:spPr>
        <p:txBody>
          <a:bodyPr wrap="square" rtlCol="0">
            <a:spAutoFit/>
          </a:bodyPr>
          <a:lstStyle/>
          <a:p>
            <a:r>
              <a:rPr lang="sr-Latn-RS" sz="1600" dirty="0"/>
              <a:t>Slika 12. Drugi dan, IsolationForest(</a:t>
            </a:r>
            <a:r>
              <a:rPr lang="sr-Latn-RS" sz="1600" dirty="0">
                <a:solidFill>
                  <a:srgbClr val="000000"/>
                </a:solidFill>
                <a:effectLst/>
                <a:ea typeface="Segoe UI" panose="020B0502040204020203" pitchFamily="34" charset="0"/>
              </a:rPr>
              <a:t> n_estimators=50, max_samples=400,contamination= 0.002, bootstrap=True, random_state=42)</a:t>
            </a:r>
            <a:endParaRPr lang="en-US" sz="1600" dirty="0"/>
          </a:p>
          <a:p>
            <a:pPr marL="285750" indent="-285750">
              <a:buFont typeface="Arial" panose="020B0604020202020204" pitchFamily="34" charset="0"/>
              <a:buChar char="•"/>
            </a:pPr>
            <a:r>
              <a:rPr lang="sr-Latn-RS" sz="1600" dirty="0"/>
              <a:t>Detektovan je i peti pik u „Active Power A average“</a:t>
            </a:r>
          </a:p>
          <a:p>
            <a:pPr marL="285750" indent="-285750">
              <a:buFont typeface="Arial" panose="020B0604020202020204" pitchFamily="34" charset="0"/>
              <a:buChar char="•"/>
            </a:pPr>
            <a:r>
              <a:rPr lang="sr-Latn-RS" sz="1600" dirty="0"/>
              <a:t>Detektovan pik najniže vrednosti u „Voltage B i Voltage A“</a:t>
            </a:r>
          </a:p>
          <a:p>
            <a:pPr marL="285750" indent="-285750">
              <a:buFont typeface="Arial" panose="020B0604020202020204" pitchFamily="34" charset="0"/>
              <a:buChar char="•"/>
            </a:pPr>
            <a:r>
              <a:rPr lang="sr-Latn-RS" sz="1600" dirty="0"/>
              <a:t>Anomalije su još gušče koncentrisane u periodu između 15 i 16h i potreno je dodatno analizirati taj period</a:t>
            </a:r>
          </a:p>
          <a:p>
            <a:endParaRPr lang="sr-Latn-RS" sz="1600" dirty="0"/>
          </a:p>
        </p:txBody>
      </p:sp>
      <p:pic>
        <p:nvPicPr>
          <p:cNvPr id="5" name="Picture 4">
            <a:extLst>
              <a:ext uri="{FF2B5EF4-FFF2-40B4-BE49-F238E27FC236}">
                <a16:creationId xmlns:a16="http://schemas.microsoft.com/office/drawing/2014/main" id="{67B69BB6-1E3D-B3F6-3F92-062202A4F477}"/>
              </a:ext>
            </a:extLst>
          </p:cNvPr>
          <p:cNvPicPr/>
          <p:nvPr/>
        </p:nvPicPr>
        <p:blipFill>
          <a:blip r:embed="rId4"/>
          <a:stretch>
            <a:fillRect/>
          </a:stretch>
        </p:blipFill>
        <p:spPr>
          <a:xfrm>
            <a:off x="166985" y="1697481"/>
            <a:ext cx="6181725" cy="1228725"/>
          </a:xfrm>
          <a:prstGeom prst="rect">
            <a:avLst/>
          </a:prstGeom>
        </p:spPr>
      </p:pic>
      <p:pic>
        <p:nvPicPr>
          <p:cNvPr id="7" name="Picture 6">
            <a:extLst>
              <a:ext uri="{FF2B5EF4-FFF2-40B4-BE49-F238E27FC236}">
                <a16:creationId xmlns:a16="http://schemas.microsoft.com/office/drawing/2014/main" id="{E305CA66-14BE-EB79-6131-565E974B0FB2}"/>
              </a:ext>
            </a:extLst>
          </p:cNvPr>
          <p:cNvPicPr/>
          <p:nvPr/>
        </p:nvPicPr>
        <p:blipFill>
          <a:blip r:embed="rId5"/>
          <a:stretch>
            <a:fillRect/>
          </a:stretch>
        </p:blipFill>
        <p:spPr>
          <a:xfrm>
            <a:off x="166985" y="2922952"/>
            <a:ext cx="6181725" cy="1238250"/>
          </a:xfrm>
          <a:prstGeom prst="rect">
            <a:avLst/>
          </a:prstGeom>
        </p:spPr>
      </p:pic>
      <p:pic>
        <p:nvPicPr>
          <p:cNvPr id="8" name="Picture 7">
            <a:extLst>
              <a:ext uri="{FF2B5EF4-FFF2-40B4-BE49-F238E27FC236}">
                <a16:creationId xmlns:a16="http://schemas.microsoft.com/office/drawing/2014/main" id="{29398D76-77DA-1ECE-7E5C-30DCAB370E84}"/>
              </a:ext>
            </a:extLst>
          </p:cNvPr>
          <p:cNvPicPr/>
          <p:nvPr/>
        </p:nvPicPr>
        <p:blipFill>
          <a:blip r:embed="rId6"/>
          <a:stretch>
            <a:fillRect/>
          </a:stretch>
        </p:blipFill>
        <p:spPr>
          <a:xfrm>
            <a:off x="166985" y="4161202"/>
            <a:ext cx="6181725" cy="1238250"/>
          </a:xfrm>
          <a:prstGeom prst="rect">
            <a:avLst/>
          </a:prstGeom>
        </p:spPr>
      </p:pic>
      <p:pic>
        <p:nvPicPr>
          <p:cNvPr id="9" name="Picture 8">
            <a:extLst>
              <a:ext uri="{FF2B5EF4-FFF2-40B4-BE49-F238E27FC236}">
                <a16:creationId xmlns:a16="http://schemas.microsoft.com/office/drawing/2014/main" id="{6B351347-8265-77BC-8FC4-9DEA5E86D1FD}"/>
              </a:ext>
            </a:extLst>
          </p:cNvPr>
          <p:cNvPicPr/>
          <p:nvPr/>
        </p:nvPicPr>
        <p:blipFill>
          <a:blip r:embed="rId7"/>
          <a:stretch>
            <a:fillRect/>
          </a:stretch>
        </p:blipFill>
        <p:spPr>
          <a:xfrm>
            <a:off x="166985" y="5396198"/>
            <a:ext cx="6181725" cy="1238250"/>
          </a:xfrm>
          <a:prstGeom prst="rect">
            <a:avLst/>
          </a:prstGeom>
        </p:spPr>
      </p:pic>
    </p:spTree>
    <p:extLst>
      <p:ext uri="{BB962C8B-B14F-4D97-AF65-F5344CB8AC3E}">
        <p14:creationId xmlns:p14="http://schemas.microsoft.com/office/powerpoint/2010/main" val="1766506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084F172B-B33D-7F30-4989-080B8203CC76}"/>
              </a:ext>
            </a:extLst>
          </p:cNvPr>
          <p:cNvSpPr>
            <a:spLocks noGrp="1"/>
          </p:cNvSpPr>
          <p:nvPr>
            <p:ph type="title"/>
          </p:nvPr>
        </p:nvSpPr>
        <p:spPr>
          <a:xfrm>
            <a:off x="1422521" y="170574"/>
            <a:ext cx="9053129" cy="1469965"/>
          </a:xfrm>
        </p:spPr>
        <p:txBody>
          <a:bodyPr anchor="ctr">
            <a:normAutofit/>
          </a:bodyPr>
          <a:lstStyle/>
          <a:p>
            <a:r>
              <a:rPr lang="sr-Latn-RS" dirty="0">
                <a:latin typeface="Franklin Gothic Book" panose="020B0503020102020204" pitchFamily="34" charset="0"/>
                <a:cs typeface="Segoe UI" panose="020B0502040204020203" pitchFamily="34" charset="0"/>
              </a:rPr>
              <a:t>4. Detekcija anomalija – </a:t>
            </a:r>
            <a:r>
              <a:rPr lang="sr-Latn-RS" sz="2800" dirty="0">
                <a:latin typeface="Franklin Gothic Book" panose="020B0503020102020204" pitchFamily="34" charset="0"/>
                <a:cs typeface="Segoe UI" panose="020B0502040204020203" pitchFamily="34" charset="0"/>
              </a:rPr>
              <a:t>Isolation Forest (drugi dan)</a:t>
            </a:r>
            <a:r>
              <a:rPr lang="sr-Latn-RS" dirty="0">
                <a:latin typeface="Franklin Gothic Book" panose="020B0503020102020204" pitchFamily="34" charset="0"/>
                <a:cs typeface="Segoe UI" panose="020B0502040204020203" pitchFamily="34" charset="0"/>
              </a:rPr>
              <a:t>:</a:t>
            </a:r>
            <a:endParaRPr lang="en-US" dirty="0">
              <a:latin typeface="Franklin Gothic Book" panose="020B0503020102020204" pitchFamily="34" charset="0"/>
              <a:cs typeface="Segoe UI" panose="020B0502040204020203" pitchFamily="34" charset="0"/>
            </a:endParaRPr>
          </a:p>
        </p:txBody>
      </p:sp>
      <p:pic>
        <p:nvPicPr>
          <p:cNvPr id="11" name="Graphic 10" descr="Open Book">
            <a:extLst>
              <a:ext uri="{FF2B5EF4-FFF2-40B4-BE49-F238E27FC236}">
                <a16:creationId xmlns:a16="http://schemas.microsoft.com/office/drawing/2014/main" id="{E06C5175-7234-E91F-1582-D6AD664D3CC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25242" y="356917"/>
            <a:ext cx="1097280" cy="1097280"/>
          </a:xfrm>
          <a:prstGeom prst="rect">
            <a:avLst/>
          </a:prstGeom>
        </p:spPr>
      </p:pic>
      <p:sp>
        <p:nvSpPr>
          <p:cNvPr id="19" name="TextBox 18">
            <a:extLst>
              <a:ext uri="{FF2B5EF4-FFF2-40B4-BE49-F238E27FC236}">
                <a16:creationId xmlns:a16="http://schemas.microsoft.com/office/drawing/2014/main" id="{BC391E9A-1577-F53E-E652-672AE329A69E}"/>
              </a:ext>
            </a:extLst>
          </p:cNvPr>
          <p:cNvSpPr txBox="1"/>
          <p:nvPr/>
        </p:nvSpPr>
        <p:spPr>
          <a:xfrm>
            <a:off x="6857908" y="2811200"/>
            <a:ext cx="4693621" cy="1323439"/>
          </a:xfrm>
          <a:prstGeom prst="rect">
            <a:avLst/>
          </a:prstGeom>
          <a:noFill/>
        </p:spPr>
        <p:txBody>
          <a:bodyPr wrap="square" rtlCol="0">
            <a:spAutoFit/>
          </a:bodyPr>
          <a:lstStyle/>
          <a:p>
            <a:r>
              <a:rPr lang="sr-Latn-RS" sz="1600" dirty="0"/>
              <a:t>Slika 13. Drugi dan između 15 i 16 h, IsolationForest(</a:t>
            </a:r>
            <a:r>
              <a:rPr lang="sr-Latn-RS" sz="1600" dirty="0">
                <a:solidFill>
                  <a:srgbClr val="000000"/>
                </a:solidFill>
                <a:effectLst/>
                <a:ea typeface="Segoe UI" panose="020B0502040204020203" pitchFamily="34" charset="0"/>
              </a:rPr>
              <a:t> n_estimators=50, max_samples=400,contamination= 0.002, bootstrap=True, random_state=42)</a:t>
            </a:r>
            <a:endParaRPr lang="en-US" sz="1600" dirty="0"/>
          </a:p>
          <a:p>
            <a:pPr marL="285750" indent="-285750">
              <a:buFont typeface="Arial" panose="020B0604020202020204" pitchFamily="34" charset="0"/>
              <a:buChar char="•"/>
            </a:pPr>
            <a:r>
              <a:rPr lang="sr-Latn-RS" sz="1600" dirty="0"/>
              <a:t>Sumnja se da „Voltage C average“ utiće na anomalićnost ovog perioda.</a:t>
            </a:r>
          </a:p>
        </p:txBody>
      </p:sp>
      <p:pic>
        <p:nvPicPr>
          <p:cNvPr id="4" name="Picture 3">
            <a:extLst>
              <a:ext uri="{FF2B5EF4-FFF2-40B4-BE49-F238E27FC236}">
                <a16:creationId xmlns:a16="http://schemas.microsoft.com/office/drawing/2014/main" id="{D0093EED-4CE7-BF4B-C873-8EDDF8FD6080}"/>
              </a:ext>
            </a:extLst>
          </p:cNvPr>
          <p:cNvPicPr/>
          <p:nvPr/>
        </p:nvPicPr>
        <p:blipFill>
          <a:blip r:embed="rId4"/>
          <a:stretch>
            <a:fillRect/>
          </a:stretch>
        </p:blipFill>
        <p:spPr>
          <a:xfrm>
            <a:off x="166985" y="1665652"/>
            <a:ext cx="6181725" cy="1257300"/>
          </a:xfrm>
          <a:prstGeom prst="rect">
            <a:avLst/>
          </a:prstGeom>
        </p:spPr>
      </p:pic>
      <p:pic>
        <p:nvPicPr>
          <p:cNvPr id="6" name="Picture 5">
            <a:extLst>
              <a:ext uri="{FF2B5EF4-FFF2-40B4-BE49-F238E27FC236}">
                <a16:creationId xmlns:a16="http://schemas.microsoft.com/office/drawing/2014/main" id="{121B9F54-3839-F73E-FDD4-E48385FAC4DA}"/>
              </a:ext>
            </a:extLst>
          </p:cNvPr>
          <p:cNvPicPr/>
          <p:nvPr/>
        </p:nvPicPr>
        <p:blipFill>
          <a:blip r:embed="rId5"/>
          <a:stretch>
            <a:fillRect/>
          </a:stretch>
        </p:blipFill>
        <p:spPr>
          <a:xfrm>
            <a:off x="166984" y="2922952"/>
            <a:ext cx="6181725" cy="1257300"/>
          </a:xfrm>
          <a:prstGeom prst="rect">
            <a:avLst/>
          </a:prstGeom>
        </p:spPr>
      </p:pic>
      <p:pic>
        <p:nvPicPr>
          <p:cNvPr id="12" name="Picture 11">
            <a:extLst>
              <a:ext uri="{FF2B5EF4-FFF2-40B4-BE49-F238E27FC236}">
                <a16:creationId xmlns:a16="http://schemas.microsoft.com/office/drawing/2014/main" id="{4018ECD7-A075-92EA-D8B9-B4A86CB27CFA}"/>
              </a:ext>
            </a:extLst>
          </p:cNvPr>
          <p:cNvPicPr/>
          <p:nvPr/>
        </p:nvPicPr>
        <p:blipFill>
          <a:blip r:embed="rId6"/>
          <a:stretch>
            <a:fillRect/>
          </a:stretch>
        </p:blipFill>
        <p:spPr>
          <a:xfrm>
            <a:off x="166984" y="4180252"/>
            <a:ext cx="6181725" cy="1257300"/>
          </a:xfrm>
          <a:prstGeom prst="rect">
            <a:avLst/>
          </a:prstGeom>
        </p:spPr>
      </p:pic>
      <p:pic>
        <p:nvPicPr>
          <p:cNvPr id="13" name="Picture 12">
            <a:extLst>
              <a:ext uri="{FF2B5EF4-FFF2-40B4-BE49-F238E27FC236}">
                <a16:creationId xmlns:a16="http://schemas.microsoft.com/office/drawing/2014/main" id="{C2BC7383-622E-95FA-E6A0-09540A233EA3}"/>
              </a:ext>
            </a:extLst>
          </p:cNvPr>
          <p:cNvPicPr/>
          <p:nvPr/>
        </p:nvPicPr>
        <p:blipFill>
          <a:blip r:embed="rId7"/>
          <a:stretch>
            <a:fillRect/>
          </a:stretch>
        </p:blipFill>
        <p:spPr>
          <a:xfrm>
            <a:off x="166983" y="5437552"/>
            <a:ext cx="6181725" cy="1247775"/>
          </a:xfrm>
          <a:prstGeom prst="rect">
            <a:avLst/>
          </a:prstGeom>
        </p:spPr>
      </p:pic>
    </p:spTree>
    <p:extLst>
      <p:ext uri="{BB962C8B-B14F-4D97-AF65-F5344CB8AC3E}">
        <p14:creationId xmlns:p14="http://schemas.microsoft.com/office/powerpoint/2010/main" val="17131122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084F172B-B33D-7F30-4989-080B8203CC76}"/>
              </a:ext>
            </a:extLst>
          </p:cNvPr>
          <p:cNvSpPr>
            <a:spLocks noGrp="1"/>
          </p:cNvSpPr>
          <p:nvPr>
            <p:ph type="title"/>
          </p:nvPr>
        </p:nvSpPr>
        <p:spPr>
          <a:xfrm>
            <a:off x="1422521" y="170574"/>
            <a:ext cx="8589225" cy="1469965"/>
          </a:xfrm>
        </p:spPr>
        <p:txBody>
          <a:bodyPr anchor="ctr">
            <a:normAutofit/>
          </a:bodyPr>
          <a:lstStyle/>
          <a:p>
            <a:r>
              <a:rPr lang="sr-Latn-RS" dirty="0">
                <a:latin typeface="Franklin Gothic Book" panose="020B0503020102020204" pitchFamily="34" charset="0"/>
                <a:cs typeface="Segoe UI" panose="020B0502040204020203" pitchFamily="34" charset="0"/>
              </a:rPr>
              <a:t>4. Detekcija anomalija – </a:t>
            </a:r>
            <a:r>
              <a:rPr lang="sr-Latn-RS" sz="2800" dirty="0">
                <a:latin typeface="Franklin Gothic Book" panose="020B0503020102020204" pitchFamily="34" charset="0"/>
                <a:cs typeface="Segoe UI" panose="020B0502040204020203" pitchFamily="34" charset="0"/>
              </a:rPr>
              <a:t>Isolation Forest (treći dan)</a:t>
            </a:r>
            <a:r>
              <a:rPr lang="sr-Latn-RS" dirty="0">
                <a:latin typeface="Franklin Gothic Book" panose="020B0503020102020204" pitchFamily="34" charset="0"/>
                <a:cs typeface="Segoe UI" panose="020B0502040204020203" pitchFamily="34" charset="0"/>
              </a:rPr>
              <a:t>:</a:t>
            </a:r>
            <a:endParaRPr lang="en-US" dirty="0">
              <a:latin typeface="Franklin Gothic Book" panose="020B0503020102020204" pitchFamily="34" charset="0"/>
              <a:cs typeface="Segoe UI" panose="020B0502040204020203" pitchFamily="34" charset="0"/>
            </a:endParaRPr>
          </a:p>
        </p:txBody>
      </p:sp>
      <p:pic>
        <p:nvPicPr>
          <p:cNvPr id="11" name="Graphic 10" descr="Open Book">
            <a:extLst>
              <a:ext uri="{FF2B5EF4-FFF2-40B4-BE49-F238E27FC236}">
                <a16:creationId xmlns:a16="http://schemas.microsoft.com/office/drawing/2014/main" id="{E06C5175-7234-E91F-1582-D6AD664D3CC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25242" y="356917"/>
            <a:ext cx="1097280" cy="1097280"/>
          </a:xfrm>
          <a:prstGeom prst="rect">
            <a:avLst/>
          </a:prstGeom>
        </p:spPr>
      </p:pic>
      <p:sp>
        <p:nvSpPr>
          <p:cNvPr id="7" name="TextBox 6">
            <a:extLst>
              <a:ext uri="{FF2B5EF4-FFF2-40B4-BE49-F238E27FC236}">
                <a16:creationId xmlns:a16="http://schemas.microsoft.com/office/drawing/2014/main" id="{E26B2497-1949-E4AD-025E-098D27BCD233}"/>
              </a:ext>
            </a:extLst>
          </p:cNvPr>
          <p:cNvSpPr txBox="1"/>
          <p:nvPr/>
        </p:nvSpPr>
        <p:spPr>
          <a:xfrm>
            <a:off x="8472197" y="2659224"/>
            <a:ext cx="3573624" cy="2308324"/>
          </a:xfrm>
          <a:prstGeom prst="rect">
            <a:avLst/>
          </a:prstGeom>
          <a:noFill/>
        </p:spPr>
        <p:txBody>
          <a:bodyPr wrap="square" rtlCol="0">
            <a:spAutoFit/>
          </a:bodyPr>
          <a:lstStyle/>
          <a:p>
            <a:r>
              <a:rPr lang="sr-Latn-RS" dirty="0"/>
              <a:t>Slika 14. Score samples za treći dan</a:t>
            </a:r>
          </a:p>
          <a:p>
            <a:endParaRPr lang="sr-Latn-RS" dirty="0"/>
          </a:p>
          <a:p>
            <a:pPr marL="285750" indent="-285750">
              <a:buFont typeface="Arial" panose="020B0604020202020204" pitchFamily="34" charset="0"/>
              <a:buChar char="•"/>
            </a:pPr>
            <a:r>
              <a:rPr lang="sr-Latn-RS" dirty="0"/>
              <a:t>U ovom slučaju je teško proceniti početnu kontaminaciju, pošto opservacije visoke anomaličnosti nisu toliko jasno odvojene od ostatka.</a:t>
            </a:r>
          </a:p>
          <a:p>
            <a:pPr marL="285750" indent="-285750">
              <a:buFont typeface="Arial" panose="020B0604020202020204" pitchFamily="34" charset="0"/>
              <a:buChar char="•"/>
            </a:pPr>
            <a:r>
              <a:rPr lang="sr-Latn-RS" dirty="0"/>
              <a:t>Odmah se pokreće GridSearchCV</a:t>
            </a:r>
          </a:p>
        </p:txBody>
      </p:sp>
      <p:pic>
        <p:nvPicPr>
          <p:cNvPr id="3" name="Picture 2">
            <a:extLst>
              <a:ext uri="{FF2B5EF4-FFF2-40B4-BE49-F238E27FC236}">
                <a16:creationId xmlns:a16="http://schemas.microsoft.com/office/drawing/2014/main" id="{38F84E86-CE5B-878B-AECE-9D8A69AAB876}"/>
              </a:ext>
            </a:extLst>
          </p:cNvPr>
          <p:cNvPicPr/>
          <p:nvPr/>
        </p:nvPicPr>
        <p:blipFill>
          <a:blip r:embed="rId4"/>
          <a:stretch>
            <a:fillRect/>
          </a:stretch>
        </p:blipFill>
        <p:spPr>
          <a:xfrm>
            <a:off x="873882" y="2515493"/>
            <a:ext cx="7076277" cy="2858080"/>
          </a:xfrm>
          <a:prstGeom prst="rect">
            <a:avLst/>
          </a:prstGeom>
        </p:spPr>
      </p:pic>
    </p:spTree>
    <p:extLst>
      <p:ext uri="{BB962C8B-B14F-4D97-AF65-F5344CB8AC3E}">
        <p14:creationId xmlns:p14="http://schemas.microsoft.com/office/powerpoint/2010/main" val="34897846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084F172B-B33D-7F30-4989-080B8203CC76}"/>
              </a:ext>
            </a:extLst>
          </p:cNvPr>
          <p:cNvSpPr>
            <a:spLocks noGrp="1"/>
          </p:cNvSpPr>
          <p:nvPr>
            <p:ph type="title"/>
          </p:nvPr>
        </p:nvSpPr>
        <p:spPr>
          <a:xfrm>
            <a:off x="1422521" y="170574"/>
            <a:ext cx="9053129" cy="1469965"/>
          </a:xfrm>
        </p:spPr>
        <p:txBody>
          <a:bodyPr anchor="ctr">
            <a:normAutofit/>
          </a:bodyPr>
          <a:lstStyle/>
          <a:p>
            <a:r>
              <a:rPr lang="sr-Latn-RS" dirty="0">
                <a:latin typeface="Franklin Gothic Book" panose="020B0503020102020204" pitchFamily="34" charset="0"/>
                <a:cs typeface="Segoe UI" panose="020B0502040204020203" pitchFamily="34" charset="0"/>
              </a:rPr>
              <a:t>4. Detekcija anomalija – </a:t>
            </a:r>
            <a:r>
              <a:rPr lang="sr-Latn-RS" sz="2800" dirty="0">
                <a:latin typeface="Franklin Gothic Book" panose="020B0503020102020204" pitchFamily="34" charset="0"/>
                <a:cs typeface="Segoe UI" panose="020B0502040204020203" pitchFamily="34" charset="0"/>
              </a:rPr>
              <a:t>Isolation Forest (treći dan)</a:t>
            </a:r>
            <a:r>
              <a:rPr lang="sr-Latn-RS" dirty="0">
                <a:latin typeface="Franklin Gothic Book" panose="020B0503020102020204" pitchFamily="34" charset="0"/>
                <a:cs typeface="Segoe UI" panose="020B0502040204020203" pitchFamily="34" charset="0"/>
              </a:rPr>
              <a:t>:</a:t>
            </a:r>
            <a:endParaRPr lang="en-US" dirty="0">
              <a:latin typeface="Franklin Gothic Book" panose="020B0503020102020204" pitchFamily="34" charset="0"/>
              <a:cs typeface="Segoe UI" panose="020B0502040204020203" pitchFamily="34" charset="0"/>
            </a:endParaRPr>
          </a:p>
        </p:txBody>
      </p:sp>
      <p:pic>
        <p:nvPicPr>
          <p:cNvPr id="11" name="Graphic 10" descr="Open Book">
            <a:extLst>
              <a:ext uri="{FF2B5EF4-FFF2-40B4-BE49-F238E27FC236}">
                <a16:creationId xmlns:a16="http://schemas.microsoft.com/office/drawing/2014/main" id="{E06C5175-7234-E91F-1582-D6AD664D3CC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25242" y="356917"/>
            <a:ext cx="1097280" cy="1097280"/>
          </a:xfrm>
          <a:prstGeom prst="rect">
            <a:avLst/>
          </a:prstGeom>
        </p:spPr>
      </p:pic>
      <p:sp>
        <p:nvSpPr>
          <p:cNvPr id="19" name="TextBox 18">
            <a:extLst>
              <a:ext uri="{FF2B5EF4-FFF2-40B4-BE49-F238E27FC236}">
                <a16:creationId xmlns:a16="http://schemas.microsoft.com/office/drawing/2014/main" id="{BC391E9A-1577-F53E-E652-672AE329A69E}"/>
              </a:ext>
            </a:extLst>
          </p:cNvPr>
          <p:cNvSpPr txBox="1"/>
          <p:nvPr/>
        </p:nvSpPr>
        <p:spPr>
          <a:xfrm>
            <a:off x="6857908" y="2811200"/>
            <a:ext cx="4693621" cy="1569660"/>
          </a:xfrm>
          <a:prstGeom prst="rect">
            <a:avLst/>
          </a:prstGeom>
          <a:noFill/>
        </p:spPr>
        <p:txBody>
          <a:bodyPr wrap="square" rtlCol="0">
            <a:spAutoFit/>
          </a:bodyPr>
          <a:lstStyle/>
          <a:p>
            <a:r>
              <a:rPr lang="sr-Latn-RS" sz="1600" dirty="0"/>
              <a:t>Slika 15. Treći dan, IsolationForest</a:t>
            </a:r>
            <a:r>
              <a:rPr lang="sr-Latn-RS" sz="1600" dirty="0">
                <a:solidFill>
                  <a:srgbClr val="000000"/>
                </a:solidFill>
                <a:effectLst/>
                <a:ea typeface="Segoe UI" panose="020B0502040204020203" pitchFamily="34" charset="0"/>
              </a:rPr>
              <a:t>(n_estimators=200, max_samples=100,contamination= 0.001, bootstrap=False, random_state=42)</a:t>
            </a:r>
            <a:endParaRPr lang="en-US" sz="1600" dirty="0"/>
          </a:p>
          <a:p>
            <a:pPr marL="285750" indent="-285750">
              <a:buFont typeface="Arial" panose="020B0604020202020204" pitchFamily="34" charset="0"/>
              <a:buChar char="•"/>
            </a:pPr>
            <a:r>
              <a:rPr lang="sr-Latn-RS" sz="1600" dirty="0"/>
              <a:t>Navedene hiperparametre je GridSearchCV vratio kao najbolje</a:t>
            </a:r>
          </a:p>
          <a:p>
            <a:pPr marL="285750" indent="-285750">
              <a:buFont typeface="Arial" panose="020B0604020202020204" pitchFamily="34" charset="0"/>
              <a:buChar char="•"/>
            </a:pPr>
            <a:r>
              <a:rPr lang="sr-Latn-RS" sz="1600" dirty="0"/>
              <a:t>Dodatno je analiziran period između 13:20 i 14:20</a:t>
            </a:r>
          </a:p>
        </p:txBody>
      </p:sp>
      <p:pic>
        <p:nvPicPr>
          <p:cNvPr id="2" name="Picture 1">
            <a:extLst>
              <a:ext uri="{FF2B5EF4-FFF2-40B4-BE49-F238E27FC236}">
                <a16:creationId xmlns:a16="http://schemas.microsoft.com/office/drawing/2014/main" id="{DF824ABE-D472-569D-0821-ED8D389A6D2C}"/>
              </a:ext>
            </a:extLst>
          </p:cNvPr>
          <p:cNvPicPr/>
          <p:nvPr/>
        </p:nvPicPr>
        <p:blipFill>
          <a:blip r:embed="rId4"/>
          <a:stretch>
            <a:fillRect/>
          </a:stretch>
        </p:blipFill>
        <p:spPr>
          <a:xfrm>
            <a:off x="166982" y="1703752"/>
            <a:ext cx="6181725" cy="1228725"/>
          </a:xfrm>
          <a:prstGeom prst="rect">
            <a:avLst/>
          </a:prstGeom>
        </p:spPr>
      </p:pic>
      <p:pic>
        <p:nvPicPr>
          <p:cNvPr id="5" name="Picture 4">
            <a:extLst>
              <a:ext uri="{FF2B5EF4-FFF2-40B4-BE49-F238E27FC236}">
                <a16:creationId xmlns:a16="http://schemas.microsoft.com/office/drawing/2014/main" id="{39F79F17-6985-54A8-CAD7-1BA5CEAF8A3F}"/>
              </a:ext>
            </a:extLst>
          </p:cNvPr>
          <p:cNvPicPr/>
          <p:nvPr/>
        </p:nvPicPr>
        <p:blipFill>
          <a:blip r:embed="rId5"/>
          <a:stretch>
            <a:fillRect/>
          </a:stretch>
        </p:blipFill>
        <p:spPr>
          <a:xfrm>
            <a:off x="166982" y="2932477"/>
            <a:ext cx="6181725" cy="1238250"/>
          </a:xfrm>
          <a:prstGeom prst="rect">
            <a:avLst/>
          </a:prstGeom>
        </p:spPr>
      </p:pic>
      <p:pic>
        <p:nvPicPr>
          <p:cNvPr id="7" name="Picture 6">
            <a:extLst>
              <a:ext uri="{FF2B5EF4-FFF2-40B4-BE49-F238E27FC236}">
                <a16:creationId xmlns:a16="http://schemas.microsoft.com/office/drawing/2014/main" id="{ABE09EFC-2FAE-B369-B065-F8773EA182A5}"/>
              </a:ext>
            </a:extLst>
          </p:cNvPr>
          <p:cNvPicPr/>
          <p:nvPr/>
        </p:nvPicPr>
        <p:blipFill>
          <a:blip r:embed="rId6"/>
          <a:stretch>
            <a:fillRect/>
          </a:stretch>
        </p:blipFill>
        <p:spPr>
          <a:xfrm>
            <a:off x="166982" y="4137692"/>
            <a:ext cx="6181725" cy="1238250"/>
          </a:xfrm>
          <a:prstGeom prst="rect">
            <a:avLst/>
          </a:prstGeom>
        </p:spPr>
      </p:pic>
      <p:pic>
        <p:nvPicPr>
          <p:cNvPr id="8" name="Picture 7">
            <a:extLst>
              <a:ext uri="{FF2B5EF4-FFF2-40B4-BE49-F238E27FC236}">
                <a16:creationId xmlns:a16="http://schemas.microsoft.com/office/drawing/2014/main" id="{32F84331-1410-9A1E-B6D3-1FCFC58979CC}"/>
              </a:ext>
            </a:extLst>
          </p:cNvPr>
          <p:cNvPicPr/>
          <p:nvPr/>
        </p:nvPicPr>
        <p:blipFill>
          <a:blip r:embed="rId7"/>
          <a:stretch>
            <a:fillRect/>
          </a:stretch>
        </p:blipFill>
        <p:spPr>
          <a:xfrm>
            <a:off x="166982" y="5342907"/>
            <a:ext cx="6181725" cy="1238250"/>
          </a:xfrm>
          <a:prstGeom prst="rect">
            <a:avLst/>
          </a:prstGeom>
        </p:spPr>
      </p:pic>
    </p:spTree>
    <p:extLst>
      <p:ext uri="{BB962C8B-B14F-4D97-AF65-F5344CB8AC3E}">
        <p14:creationId xmlns:p14="http://schemas.microsoft.com/office/powerpoint/2010/main" val="25900323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084F172B-B33D-7F30-4989-080B8203CC76}"/>
              </a:ext>
            </a:extLst>
          </p:cNvPr>
          <p:cNvSpPr>
            <a:spLocks noGrp="1"/>
          </p:cNvSpPr>
          <p:nvPr>
            <p:ph type="title"/>
          </p:nvPr>
        </p:nvSpPr>
        <p:spPr>
          <a:xfrm>
            <a:off x="1422521" y="170574"/>
            <a:ext cx="9053129" cy="1469965"/>
          </a:xfrm>
        </p:spPr>
        <p:txBody>
          <a:bodyPr anchor="ctr">
            <a:normAutofit/>
          </a:bodyPr>
          <a:lstStyle/>
          <a:p>
            <a:r>
              <a:rPr lang="sr-Latn-RS" dirty="0">
                <a:latin typeface="Franklin Gothic Book" panose="020B0503020102020204" pitchFamily="34" charset="0"/>
                <a:cs typeface="Segoe UI" panose="020B0502040204020203" pitchFamily="34" charset="0"/>
              </a:rPr>
              <a:t>4. Detekcija anomalija – </a:t>
            </a:r>
            <a:r>
              <a:rPr lang="sr-Latn-RS" sz="2800" dirty="0">
                <a:latin typeface="Franklin Gothic Book" panose="020B0503020102020204" pitchFamily="34" charset="0"/>
                <a:cs typeface="Segoe UI" panose="020B0502040204020203" pitchFamily="34" charset="0"/>
              </a:rPr>
              <a:t>Isolation Forest (treći dan)</a:t>
            </a:r>
            <a:r>
              <a:rPr lang="sr-Latn-RS" dirty="0">
                <a:latin typeface="Franklin Gothic Book" panose="020B0503020102020204" pitchFamily="34" charset="0"/>
                <a:cs typeface="Segoe UI" panose="020B0502040204020203" pitchFamily="34" charset="0"/>
              </a:rPr>
              <a:t>:</a:t>
            </a:r>
            <a:endParaRPr lang="en-US" dirty="0">
              <a:latin typeface="Franklin Gothic Book" panose="020B0503020102020204" pitchFamily="34" charset="0"/>
              <a:cs typeface="Segoe UI" panose="020B0502040204020203" pitchFamily="34" charset="0"/>
            </a:endParaRPr>
          </a:p>
        </p:txBody>
      </p:sp>
      <p:pic>
        <p:nvPicPr>
          <p:cNvPr id="11" name="Graphic 10" descr="Open Book">
            <a:extLst>
              <a:ext uri="{FF2B5EF4-FFF2-40B4-BE49-F238E27FC236}">
                <a16:creationId xmlns:a16="http://schemas.microsoft.com/office/drawing/2014/main" id="{E06C5175-7234-E91F-1582-D6AD664D3CC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25242" y="356917"/>
            <a:ext cx="1097280" cy="1097280"/>
          </a:xfrm>
          <a:prstGeom prst="rect">
            <a:avLst/>
          </a:prstGeom>
        </p:spPr>
      </p:pic>
      <p:sp>
        <p:nvSpPr>
          <p:cNvPr id="19" name="TextBox 18">
            <a:extLst>
              <a:ext uri="{FF2B5EF4-FFF2-40B4-BE49-F238E27FC236}">
                <a16:creationId xmlns:a16="http://schemas.microsoft.com/office/drawing/2014/main" id="{BC391E9A-1577-F53E-E652-672AE329A69E}"/>
              </a:ext>
            </a:extLst>
          </p:cNvPr>
          <p:cNvSpPr txBox="1"/>
          <p:nvPr/>
        </p:nvSpPr>
        <p:spPr>
          <a:xfrm>
            <a:off x="6857908" y="2811200"/>
            <a:ext cx="4693621" cy="3293209"/>
          </a:xfrm>
          <a:prstGeom prst="rect">
            <a:avLst/>
          </a:prstGeom>
          <a:noFill/>
        </p:spPr>
        <p:txBody>
          <a:bodyPr wrap="square" rtlCol="0">
            <a:spAutoFit/>
          </a:bodyPr>
          <a:lstStyle/>
          <a:p>
            <a:r>
              <a:rPr lang="sr-Latn-RS" sz="1600" dirty="0"/>
              <a:t>Slika 16. Treći dan, IsolationForest</a:t>
            </a:r>
            <a:r>
              <a:rPr lang="sr-Latn-RS" sz="1600" dirty="0">
                <a:solidFill>
                  <a:srgbClr val="000000"/>
                </a:solidFill>
                <a:effectLst/>
                <a:ea typeface="Segoe UI" panose="020B0502040204020203" pitchFamily="34" charset="0"/>
              </a:rPr>
              <a:t>(n_estimators=200, max_samples=100,contamination= 0.001, bootstrap=False, random_state=42)</a:t>
            </a:r>
            <a:endParaRPr lang="en-US" sz="1600" dirty="0"/>
          </a:p>
          <a:p>
            <a:pPr marL="285750" indent="-285750">
              <a:buFont typeface="Arial" panose="020B0604020202020204" pitchFamily="34" charset="0"/>
              <a:buChar char="•"/>
            </a:pPr>
            <a:r>
              <a:rPr lang="sr-Latn-RS" sz="1600" dirty="0"/>
              <a:t>Detektovan pik najniže vrednosti u „Power Factor A average“</a:t>
            </a:r>
          </a:p>
          <a:p>
            <a:pPr marL="285750" indent="-285750">
              <a:buFont typeface="Arial" panose="020B0604020202020204" pitchFamily="34" charset="0"/>
              <a:buChar char="•"/>
            </a:pPr>
            <a:r>
              <a:rPr lang="sr-Latn-RS" sz="1600" dirty="0">
                <a:solidFill>
                  <a:srgbClr val="000000"/>
                </a:solidFill>
                <a:ea typeface="Segoe UI" panose="020B0502040204020203" pitchFamily="34" charset="0"/>
              </a:rPr>
              <a:t>S</a:t>
            </a:r>
            <a:r>
              <a:rPr lang="sr-Latn-RS" sz="1600" dirty="0">
                <a:solidFill>
                  <a:srgbClr val="000000"/>
                </a:solidFill>
                <a:effectLst/>
                <a:ea typeface="Segoe UI" panose="020B0502040204020203" pitchFamily="34" charset="0"/>
              </a:rPr>
              <a:t>umnja se da period tokom kog „Power Factor A average“ ima nisku srednju vrednost u odnosu na ostatak tog dana dosta utiče na anomaličnost opservacija tokom trećeg dana</a:t>
            </a:r>
          </a:p>
          <a:p>
            <a:pPr marL="285750" indent="-285750">
              <a:buFont typeface="Arial" panose="020B0604020202020204" pitchFamily="34" charset="0"/>
              <a:buChar char="•"/>
            </a:pPr>
            <a:r>
              <a:rPr lang="sr-Latn-RS" sz="1600" dirty="0">
                <a:solidFill>
                  <a:srgbClr val="000000"/>
                </a:solidFill>
                <a:effectLst/>
                <a:ea typeface="Segoe UI" panose="020B0502040204020203" pitchFamily="34" charset="0"/>
              </a:rPr>
              <a:t>Ovu tvrdnju ojačava i činjenica da tokom prvog perioda niske srednje vrednosti paramtera Active Power A average nije bilo detektovanih anomalija, što nije skučaj kod drugog takvog perioda</a:t>
            </a:r>
            <a:endParaRPr lang="sr-Latn-RS" sz="1600" dirty="0"/>
          </a:p>
        </p:txBody>
      </p:sp>
      <p:pic>
        <p:nvPicPr>
          <p:cNvPr id="3" name="Picture 2">
            <a:extLst>
              <a:ext uri="{FF2B5EF4-FFF2-40B4-BE49-F238E27FC236}">
                <a16:creationId xmlns:a16="http://schemas.microsoft.com/office/drawing/2014/main" id="{4249E6B3-64F1-E801-FFC2-EA480CEDAE23}"/>
              </a:ext>
            </a:extLst>
          </p:cNvPr>
          <p:cNvPicPr/>
          <p:nvPr/>
        </p:nvPicPr>
        <p:blipFill>
          <a:blip r:embed="rId4"/>
          <a:stretch>
            <a:fillRect/>
          </a:stretch>
        </p:blipFill>
        <p:spPr>
          <a:xfrm>
            <a:off x="166981" y="1717737"/>
            <a:ext cx="6181725" cy="1247775"/>
          </a:xfrm>
          <a:prstGeom prst="rect">
            <a:avLst/>
          </a:prstGeom>
        </p:spPr>
      </p:pic>
      <p:pic>
        <p:nvPicPr>
          <p:cNvPr id="4" name="Picture 3">
            <a:extLst>
              <a:ext uri="{FF2B5EF4-FFF2-40B4-BE49-F238E27FC236}">
                <a16:creationId xmlns:a16="http://schemas.microsoft.com/office/drawing/2014/main" id="{DAC11194-6507-3795-416A-3755C7BA5293}"/>
              </a:ext>
            </a:extLst>
          </p:cNvPr>
          <p:cNvPicPr/>
          <p:nvPr/>
        </p:nvPicPr>
        <p:blipFill>
          <a:blip r:embed="rId5"/>
          <a:stretch>
            <a:fillRect/>
          </a:stretch>
        </p:blipFill>
        <p:spPr>
          <a:xfrm>
            <a:off x="166981" y="2919961"/>
            <a:ext cx="6181725" cy="1266825"/>
          </a:xfrm>
          <a:prstGeom prst="rect">
            <a:avLst/>
          </a:prstGeom>
        </p:spPr>
      </p:pic>
      <p:pic>
        <p:nvPicPr>
          <p:cNvPr id="6" name="Picture 5">
            <a:extLst>
              <a:ext uri="{FF2B5EF4-FFF2-40B4-BE49-F238E27FC236}">
                <a16:creationId xmlns:a16="http://schemas.microsoft.com/office/drawing/2014/main" id="{C3AB11FC-EC3C-60DA-1A39-31DCF6B6EAA9}"/>
              </a:ext>
            </a:extLst>
          </p:cNvPr>
          <p:cNvPicPr/>
          <p:nvPr/>
        </p:nvPicPr>
        <p:blipFill>
          <a:blip r:embed="rId6"/>
          <a:stretch>
            <a:fillRect/>
          </a:stretch>
        </p:blipFill>
        <p:spPr>
          <a:xfrm>
            <a:off x="166981" y="4186786"/>
            <a:ext cx="6181725" cy="1247775"/>
          </a:xfrm>
          <a:prstGeom prst="rect">
            <a:avLst/>
          </a:prstGeom>
        </p:spPr>
      </p:pic>
      <p:pic>
        <p:nvPicPr>
          <p:cNvPr id="9" name="Picture 8">
            <a:extLst>
              <a:ext uri="{FF2B5EF4-FFF2-40B4-BE49-F238E27FC236}">
                <a16:creationId xmlns:a16="http://schemas.microsoft.com/office/drawing/2014/main" id="{2B518E3A-46B4-B751-D20C-E8BCF238D195}"/>
              </a:ext>
            </a:extLst>
          </p:cNvPr>
          <p:cNvPicPr/>
          <p:nvPr/>
        </p:nvPicPr>
        <p:blipFill>
          <a:blip r:embed="rId7"/>
          <a:stretch>
            <a:fillRect/>
          </a:stretch>
        </p:blipFill>
        <p:spPr>
          <a:xfrm>
            <a:off x="166981" y="5434561"/>
            <a:ext cx="6181725" cy="1257300"/>
          </a:xfrm>
          <a:prstGeom prst="rect">
            <a:avLst/>
          </a:prstGeom>
        </p:spPr>
      </p:pic>
    </p:spTree>
    <p:extLst>
      <p:ext uri="{BB962C8B-B14F-4D97-AF65-F5344CB8AC3E}">
        <p14:creationId xmlns:p14="http://schemas.microsoft.com/office/powerpoint/2010/main" val="32485356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084F172B-B33D-7F30-4989-080B8203CC76}"/>
              </a:ext>
            </a:extLst>
          </p:cNvPr>
          <p:cNvSpPr>
            <a:spLocks noGrp="1"/>
          </p:cNvSpPr>
          <p:nvPr>
            <p:ph type="title"/>
          </p:nvPr>
        </p:nvSpPr>
        <p:spPr>
          <a:xfrm>
            <a:off x="1422522" y="170574"/>
            <a:ext cx="7606068" cy="1469965"/>
          </a:xfrm>
        </p:spPr>
        <p:txBody>
          <a:bodyPr anchor="ctr">
            <a:normAutofit/>
          </a:bodyPr>
          <a:lstStyle/>
          <a:p>
            <a:r>
              <a:rPr lang="sr-Latn-RS" dirty="0">
                <a:latin typeface="Franklin Gothic Book" panose="020B0503020102020204" pitchFamily="34" charset="0"/>
                <a:cs typeface="Segoe UI" panose="020B0502040204020203" pitchFamily="34" charset="0"/>
              </a:rPr>
              <a:t>1. Istraživačka analiza podataka:</a:t>
            </a:r>
            <a:endParaRPr lang="en-US" dirty="0">
              <a:latin typeface="Franklin Gothic Book" panose="020B0503020102020204" pitchFamily="34" charset="0"/>
              <a:cs typeface="Segoe UI" panose="020B0502040204020203" pitchFamily="34" charset="0"/>
            </a:endParaRPr>
          </a:p>
        </p:txBody>
      </p:sp>
      <p:pic>
        <p:nvPicPr>
          <p:cNvPr id="11" name="Graphic 10" descr="Open Book">
            <a:extLst>
              <a:ext uri="{FF2B5EF4-FFF2-40B4-BE49-F238E27FC236}">
                <a16:creationId xmlns:a16="http://schemas.microsoft.com/office/drawing/2014/main" id="{E06C5175-7234-E91F-1582-D6AD664D3CC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25242" y="356917"/>
            <a:ext cx="1097280" cy="1097280"/>
          </a:xfrm>
          <a:prstGeom prst="rect">
            <a:avLst/>
          </a:prstGeom>
        </p:spPr>
      </p:pic>
      <p:sp>
        <p:nvSpPr>
          <p:cNvPr id="12" name="Content Placeholder 2">
            <a:extLst>
              <a:ext uri="{FF2B5EF4-FFF2-40B4-BE49-F238E27FC236}">
                <a16:creationId xmlns:a16="http://schemas.microsoft.com/office/drawing/2014/main" id="{4158BD94-6807-15AF-7540-8740F275EFF1}"/>
              </a:ext>
            </a:extLst>
          </p:cNvPr>
          <p:cNvSpPr>
            <a:spLocks noGrp="1"/>
          </p:cNvSpPr>
          <p:nvPr>
            <p:ph idx="1"/>
          </p:nvPr>
        </p:nvSpPr>
        <p:spPr>
          <a:xfrm>
            <a:off x="873881" y="2000334"/>
            <a:ext cx="8927067" cy="4125258"/>
          </a:xfrm>
        </p:spPr>
        <p:txBody>
          <a:bodyPr vert="horz" lIns="91440" tIns="45720" rIns="91440" bIns="45720" rtlCol="0" anchor="t">
            <a:normAutofit/>
          </a:bodyPr>
          <a:lstStyle/>
          <a:p>
            <a:r>
              <a:rPr lang="sr-Latn-RS" sz="1800" dirty="0">
                <a:latin typeface="Segoe UI" panose="020B0502040204020203" pitchFamily="34" charset="0"/>
                <a:cs typeface="Segoe UI" panose="020B0502040204020203" pitchFamily="34" charset="0"/>
              </a:rPr>
              <a:t>Na samom početku projekta je obavljena analiza podataka sa kojima se radi.</a:t>
            </a:r>
          </a:p>
          <a:p>
            <a:r>
              <a:rPr lang="sr-Latn-RS" sz="1800" dirty="0">
                <a:latin typeface="Segoe UI" panose="020B0502040204020203" pitchFamily="34" charset="0"/>
                <a:cs typeface="Segoe UI" panose="020B0502040204020203" pitchFamily="34" charset="0"/>
              </a:rPr>
              <a:t>Skup podataka se sastoji 25 atributa (uključujući i „timestamp“ atribut u formatu        %Y%m%d : %H%M%S Python Datetime sintakse) i 318556 opservacija. </a:t>
            </a:r>
          </a:p>
          <a:p>
            <a:r>
              <a:rPr lang="sr-Latn-RS" sz="1800" dirty="0">
                <a:latin typeface="Segoe UI" panose="020B0502040204020203" pitchFamily="34" charset="0"/>
                <a:cs typeface="Segoe UI" panose="020B0502040204020203" pitchFamily="34" charset="0"/>
              </a:rPr>
              <a:t>Svaka vrsta predstavlja skup energetskih parametara u jednom vremenskom trenutku i oni su snimani u periodu od 4 dana (2022-11-07 do 2022-11-10).</a:t>
            </a:r>
          </a:p>
          <a:p>
            <a:r>
              <a:rPr lang="sr-Latn-RS" sz="1800" dirty="0">
                <a:latin typeface="Segoe UI" panose="020B0502040204020203" pitchFamily="34" charset="0"/>
                <a:cs typeface="Segoe UI" panose="020B0502040204020203" pitchFamily="34" charset="0"/>
              </a:rPr>
              <a:t>Osim „timestamp“ atributa, svi atributi su numeričkog tipa.</a:t>
            </a:r>
          </a:p>
          <a:p>
            <a:r>
              <a:rPr lang="sr-Latn-RS" sz="1800" dirty="0">
                <a:latin typeface="Segoe UI" panose="020B0502040204020203" pitchFamily="34" charset="0"/>
                <a:cs typeface="Segoe UI" panose="020B0502040204020203" pitchFamily="34" charset="0"/>
              </a:rPr>
              <a:t>U ovom koraku su još analizirani histogrami podataka, njihova raspodela kao i </a:t>
            </a:r>
            <a:r>
              <a:rPr lang="en-US" sz="1800" dirty="0" err="1">
                <a:latin typeface="Segoe UI" panose="020B0502040204020203" pitchFamily="34" charset="0"/>
                <a:cs typeface="Segoe UI" panose="020B0502040204020203" pitchFamily="34" charset="0"/>
              </a:rPr>
              <a:t>sumarna</a:t>
            </a:r>
            <a:r>
              <a:rPr lang="sr-Latn-RS" sz="1800" dirty="0">
                <a:latin typeface="Segoe UI" panose="020B0502040204020203" pitchFamily="34" charset="0"/>
                <a:cs typeface="Segoe UI" panose="020B0502040204020203" pitchFamily="34" charset="0"/>
              </a:rPr>
              <a:t> statistika podataka.</a:t>
            </a:r>
          </a:p>
        </p:txBody>
      </p:sp>
    </p:spTree>
    <p:extLst>
      <p:ext uri="{BB962C8B-B14F-4D97-AF65-F5344CB8AC3E}">
        <p14:creationId xmlns:p14="http://schemas.microsoft.com/office/powerpoint/2010/main" val="96612752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084F172B-B33D-7F30-4989-080B8203CC76}"/>
              </a:ext>
            </a:extLst>
          </p:cNvPr>
          <p:cNvSpPr>
            <a:spLocks noGrp="1"/>
          </p:cNvSpPr>
          <p:nvPr>
            <p:ph type="title"/>
          </p:nvPr>
        </p:nvSpPr>
        <p:spPr>
          <a:xfrm>
            <a:off x="1422521" y="170574"/>
            <a:ext cx="8859814" cy="1469965"/>
          </a:xfrm>
        </p:spPr>
        <p:txBody>
          <a:bodyPr anchor="ctr">
            <a:normAutofit/>
          </a:bodyPr>
          <a:lstStyle/>
          <a:p>
            <a:r>
              <a:rPr lang="sr-Latn-RS" dirty="0">
                <a:latin typeface="Franklin Gothic Book" panose="020B0503020102020204" pitchFamily="34" charset="0"/>
                <a:cs typeface="Segoe UI" panose="020B0502040204020203" pitchFamily="34" charset="0"/>
              </a:rPr>
              <a:t>4. Detekcija anomalija – </a:t>
            </a:r>
            <a:r>
              <a:rPr lang="sr-Latn-RS" sz="2800" dirty="0">
                <a:latin typeface="Franklin Gothic Book" panose="020B0503020102020204" pitchFamily="34" charset="0"/>
                <a:cs typeface="Segoe UI" panose="020B0502040204020203" pitchFamily="34" charset="0"/>
              </a:rPr>
              <a:t>Isolation Forest (četvrti dan)</a:t>
            </a:r>
            <a:r>
              <a:rPr lang="sr-Latn-RS" dirty="0">
                <a:latin typeface="Franklin Gothic Book" panose="020B0503020102020204" pitchFamily="34" charset="0"/>
                <a:cs typeface="Segoe UI" panose="020B0502040204020203" pitchFamily="34" charset="0"/>
              </a:rPr>
              <a:t>:</a:t>
            </a:r>
            <a:endParaRPr lang="en-US" dirty="0">
              <a:latin typeface="Franklin Gothic Book" panose="020B0503020102020204" pitchFamily="34" charset="0"/>
              <a:cs typeface="Segoe UI" panose="020B0502040204020203" pitchFamily="34" charset="0"/>
            </a:endParaRPr>
          </a:p>
        </p:txBody>
      </p:sp>
      <p:pic>
        <p:nvPicPr>
          <p:cNvPr id="11" name="Graphic 10" descr="Open Book">
            <a:extLst>
              <a:ext uri="{FF2B5EF4-FFF2-40B4-BE49-F238E27FC236}">
                <a16:creationId xmlns:a16="http://schemas.microsoft.com/office/drawing/2014/main" id="{E06C5175-7234-E91F-1582-D6AD664D3CC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25242" y="356917"/>
            <a:ext cx="1097280" cy="1097280"/>
          </a:xfrm>
          <a:prstGeom prst="rect">
            <a:avLst/>
          </a:prstGeom>
        </p:spPr>
      </p:pic>
      <p:sp>
        <p:nvSpPr>
          <p:cNvPr id="7" name="TextBox 6">
            <a:extLst>
              <a:ext uri="{FF2B5EF4-FFF2-40B4-BE49-F238E27FC236}">
                <a16:creationId xmlns:a16="http://schemas.microsoft.com/office/drawing/2014/main" id="{E26B2497-1949-E4AD-025E-098D27BCD233}"/>
              </a:ext>
            </a:extLst>
          </p:cNvPr>
          <p:cNvSpPr txBox="1"/>
          <p:nvPr/>
        </p:nvSpPr>
        <p:spPr>
          <a:xfrm>
            <a:off x="8472196" y="2659224"/>
            <a:ext cx="3719803" cy="2308324"/>
          </a:xfrm>
          <a:prstGeom prst="rect">
            <a:avLst/>
          </a:prstGeom>
          <a:noFill/>
        </p:spPr>
        <p:txBody>
          <a:bodyPr wrap="square" rtlCol="0">
            <a:spAutoFit/>
          </a:bodyPr>
          <a:lstStyle/>
          <a:p>
            <a:r>
              <a:rPr lang="sr-Latn-RS" dirty="0"/>
              <a:t>Slika 17. Score samples za četvrti dan</a:t>
            </a:r>
          </a:p>
          <a:p>
            <a:endParaRPr lang="sr-Latn-RS" dirty="0"/>
          </a:p>
          <a:p>
            <a:pPr marL="285750" indent="-285750">
              <a:buFont typeface="Arial" panose="020B0604020202020204" pitchFamily="34" charset="0"/>
              <a:buChar char="•"/>
            </a:pPr>
            <a:r>
              <a:rPr lang="sr-Latn-RS" dirty="0"/>
              <a:t>U ovom slučaju je teško proceniti početnu kontaminaciju, pošto opservacije visoke anomaličnosti nisu toliko jasno odvojene od ostatka.</a:t>
            </a:r>
          </a:p>
          <a:p>
            <a:pPr marL="285750" indent="-285750">
              <a:buFont typeface="Arial" panose="020B0604020202020204" pitchFamily="34" charset="0"/>
              <a:buChar char="•"/>
            </a:pPr>
            <a:r>
              <a:rPr lang="sr-Latn-RS" dirty="0"/>
              <a:t>Odmah se pokreće GridSearchCV</a:t>
            </a:r>
          </a:p>
        </p:txBody>
      </p:sp>
      <p:pic>
        <p:nvPicPr>
          <p:cNvPr id="2" name="Picture 1">
            <a:extLst>
              <a:ext uri="{FF2B5EF4-FFF2-40B4-BE49-F238E27FC236}">
                <a16:creationId xmlns:a16="http://schemas.microsoft.com/office/drawing/2014/main" id="{F182F23A-EF1D-F276-4C18-FEF99D2A7B9B}"/>
              </a:ext>
            </a:extLst>
          </p:cNvPr>
          <p:cNvPicPr/>
          <p:nvPr/>
        </p:nvPicPr>
        <p:blipFill>
          <a:blip r:embed="rId4"/>
          <a:stretch>
            <a:fillRect/>
          </a:stretch>
        </p:blipFill>
        <p:spPr>
          <a:xfrm>
            <a:off x="858416" y="2558142"/>
            <a:ext cx="7119258" cy="2732315"/>
          </a:xfrm>
          <a:prstGeom prst="rect">
            <a:avLst/>
          </a:prstGeom>
        </p:spPr>
      </p:pic>
    </p:spTree>
    <p:extLst>
      <p:ext uri="{BB962C8B-B14F-4D97-AF65-F5344CB8AC3E}">
        <p14:creationId xmlns:p14="http://schemas.microsoft.com/office/powerpoint/2010/main" val="262913970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084F172B-B33D-7F30-4989-080B8203CC76}"/>
              </a:ext>
            </a:extLst>
          </p:cNvPr>
          <p:cNvSpPr>
            <a:spLocks noGrp="1"/>
          </p:cNvSpPr>
          <p:nvPr>
            <p:ph type="title"/>
          </p:nvPr>
        </p:nvSpPr>
        <p:spPr>
          <a:xfrm>
            <a:off x="1422521" y="170574"/>
            <a:ext cx="9053129" cy="1469965"/>
          </a:xfrm>
        </p:spPr>
        <p:txBody>
          <a:bodyPr anchor="ctr">
            <a:normAutofit/>
          </a:bodyPr>
          <a:lstStyle/>
          <a:p>
            <a:r>
              <a:rPr lang="sr-Latn-RS" dirty="0">
                <a:latin typeface="Franklin Gothic Book" panose="020B0503020102020204" pitchFamily="34" charset="0"/>
                <a:cs typeface="Segoe UI" panose="020B0502040204020203" pitchFamily="34" charset="0"/>
              </a:rPr>
              <a:t>4. Detekcija anomalija – </a:t>
            </a:r>
            <a:r>
              <a:rPr lang="sr-Latn-RS" sz="2800" dirty="0">
                <a:latin typeface="Franklin Gothic Book" panose="020B0503020102020204" pitchFamily="34" charset="0"/>
                <a:cs typeface="Segoe UI" panose="020B0502040204020203" pitchFamily="34" charset="0"/>
              </a:rPr>
              <a:t>Isolation Forest (četvrti dan)</a:t>
            </a:r>
            <a:r>
              <a:rPr lang="sr-Latn-RS" dirty="0">
                <a:latin typeface="Franklin Gothic Book" panose="020B0503020102020204" pitchFamily="34" charset="0"/>
                <a:cs typeface="Segoe UI" panose="020B0502040204020203" pitchFamily="34" charset="0"/>
              </a:rPr>
              <a:t>:</a:t>
            </a:r>
            <a:endParaRPr lang="en-US" dirty="0">
              <a:latin typeface="Franklin Gothic Book" panose="020B0503020102020204" pitchFamily="34" charset="0"/>
              <a:cs typeface="Segoe UI" panose="020B0502040204020203" pitchFamily="34" charset="0"/>
            </a:endParaRPr>
          </a:p>
        </p:txBody>
      </p:sp>
      <p:pic>
        <p:nvPicPr>
          <p:cNvPr id="11" name="Graphic 10" descr="Open Book">
            <a:extLst>
              <a:ext uri="{FF2B5EF4-FFF2-40B4-BE49-F238E27FC236}">
                <a16:creationId xmlns:a16="http://schemas.microsoft.com/office/drawing/2014/main" id="{E06C5175-7234-E91F-1582-D6AD664D3CC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25242" y="356917"/>
            <a:ext cx="1097280" cy="1097280"/>
          </a:xfrm>
          <a:prstGeom prst="rect">
            <a:avLst/>
          </a:prstGeom>
        </p:spPr>
      </p:pic>
      <p:sp>
        <p:nvSpPr>
          <p:cNvPr id="19" name="TextBox 18">
            <a:extLst>
              <a:ext uri="{FF2B5EF4-FFF2-40B4-BE49-F238E27FC236}">
                <a16:creationId xmlns:a16="http://schemas.microsoft.com/office/drawing/2014/main" id="{BC391E9A-1577-F53E-E652-672AE329A69E}"/>
              </a:ext>
            </a:extLst>
          </p:cNvPr>
          <p:cNvSpPr txBox="1"/>
          <p:nvPr/>
        </p:nvSpPr>
        <p:spPr>
          <a:xfrm>
            <a:off x="6857908" y="2811200"/>
            <a:ext cx="4693621" cy="2554545"/>
          </a:xfrm>
          <a:prstGeom prst="rect">
            <a:avLst/>
          </a:prstGeom>
          <a:noFill/>
        </p:spPr>
        <p:txBody>
          <a:bodyPr wrap="square" rtlCol="0">
            <a:spAutoFit/>
          </a:bodyPr>
          <a:lstStyle/>
          <a:p>
            <a:r>
              <a:rPr lang="sr-Latn-RS" sz="1600" dirty="0"/>
              <a:t>Slika 18. Četvrti dan, IsolationForest</a:t>
            </a:r>
            <a:r>
              <a:rPr lang="sr-Latn-RS" sz="1600" dirty="0">
                <a:solidFill>
                  <a:srgbClr val="000000"/>
                </a:solidFill>
                <a:effectLst/>
                <a:ea typeface="Segoe UI" panose="020B0502040204020203" pitchFamily="34" charset="0"/>
              </a:rPr>
              <a:t>(n_estimators=200, max_samples=100,contamination= 0.001, bootstrap=False, random_state=42)</a:t>
            </a:r>
            <a:endParaRPr lang="en-US" sz="1600" dirty="0"/>
          </a:p>
          <a:p>
            <a:pPr marL="285750" indent="-285750">
              <a:buFont typeface="Arial" panose="020B0604020202020204" pitchFamily="34" charset="0"/>
              <a:buChar char="•"/>
            </a:pPr>
            <a:r>
              <a:rPr lang="sr-Latn-RS" sz="1600" dirty="0"/>
              <a:t>Period između 8 i 9 h previše utiče na ishod</a:t>
            </a:r>
          </a:p>
          <a:p>
            <a:pPr marL="285750" indent="-285750">
              <a:buFont typeface="Arial" panose="020B0604020202020204" pitchFamily="34" charset="0"/>
              <a:buChar char="•"/>
            </a:pPr>
            <a:r>
              <a:rPr lang="sr-Latn-RS" sz="1600" dirty="0"/>
              <a:t>To je i razumljivo budući da je on veoma grub algoritam koji se koristi za nalaženje globalnih anomalija.</a:t>
            </a:r>
          </a:p>
          <a:p>
            <a:pPr marL="285750" indent="-285750">
              <a:buFont typeface="Arial" panose="020B0604020202020204" pitchFamily="34" charset="0"/>
              <a:buChar char="•"/>
            </a:pPr>
            <a:endParaRPr lang="sr-Latn-RS" sz="1600" dirty="0"/>
          </a:p>
          <a:p>
            <a:endParaRPr lang="sr-Latn-RS" sz="1600" dirty="0"/>
          </a:p>
        </p:txBody>
      </p:sp>
      <p:pic>
        <p:nvPicPr>
          <p:cNvPr id="1026" name="Picture 2">
            <a:extLst>
              <a:ext uri="{FF2B5EF4-FFF2-40B4-BE49-F238E27FC236}">
                <a16:creationId xmlns:a16="http://schemas.microsoft.com/office/drawing/2014/main" id="{B8795691-F4EB-66DA-6ACC-91D2D9BB6EF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6978" y="1609434"/>
            <a:ext cx="6181725" cy="1302392"/>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a:extLst>
              <a:ext uri="{FF2B5EF4-FFF2-40B4-BE49-F238E27FC236}">
                <a16:creationId xmlns:a16="http://schemas.microsoft.com/office/drawing/2014/main" id="{9D238D5E-653F-FC78-1873-CB2601BD541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6980" y="2911826"/>
            <a:ext cx="6181725" cy="130239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1E5893CA-81EE-74BC-41AF-8F94E88B255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6977" y="4214218"/>
            <a:ext cx="6260457" cy="127128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6FEE64C3-13EA-611F-4A41-E25A92D5370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6977" y="5485505"/>
            <a:ext cx="6181725" cy="13334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287452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084F172B-B33D-7F30-4989-080B8203CC76}"/>
              </a:ext>
            </a:extLst>
          </p:cNvPr>
          <p:cNvSpPr>
            <a:spLocks noGrp="1"/>
          </p:cNvSpPr>
          <p:nvPr>
            <p:ph type="title"/>
          </p:nvPr>
        </p:nvSpPr>
        <p:spPr>
          <a:xfrm>
            <a:off x="1422522" y="170574"/>
            <a:ext cx="7606068" cy="1469965"/>
          </a:xfrm>
        </p:spPr>
        <p:txBody>
          <a:bodyPr anchor="ctr">
            <a:normAutofit/>
          </a:bodyPr>
          <a:lstStyle/>
          <a:p>
            <a:r>
              <a:rPr lang="sr-Latn-RS" dirty="0">
                <a:latin typeface="Franklin Gothic Book" panose="020B0503020102020204" pitchFamily="34" charset="0"/>
                <a:cs typeface="Segoe UI" panose="020B0502040204020203" pitchFamily="34" charset="0"/>
              </a:rPr>
              <a:t>4. Detekcija anomalija – </a:t>
            </a:r>
            <a:r>
              <a:rPr lang="sr-Latn-RS" sz="2800" dirty="0">
                <a:latin typeface="Franklin Gothic Book" panose="020B0503020102020204" pitchFamily="34" charset="0"/>
                <a:cs typeface="Segoe UI" panose="020B0502040204020203" pitchFamily="34" charset="0"/>
              </a:rPr>
              <a:t>Local Outlier Factor</a:t>
            </a:r>
            <a:r>
              <a:rPr lang="sr-Latn-RS" dirty="0">
                <a:latin typeface="Franklin Gothic Book" panose="020B0503020102020204" pitchFamily="34" charset="0"/>
                <a:cs typeface="Segoe UI" panose="020B0502040204020203" pitchFamily="34" charset="0"/>
              </a:rPr>
              <a:t>:</a:t>
            </a:r>
            <a:endParaRPr lang="en-US" dirty="0">
              <a:latin typeface="Franklin Gothic Book" panose="020B0503020102020204" pitchFamily="34" charset="0"/>
              <a:cs typeface="Segoe UI" panose="020B0502040204020203" pitchFamily="34" charset="0"/>
            </a:endParaRPr>
          </a:p>
        </p:txBody>
      </p:sp>
      <p:pic>
        <p:nvPicPr>
          <p:cNvPr id="11" name="Graphic 10" descr="Open Book">
            <a:extLst>
              <a:ext uri="{FF2B5EF4-FFF2-40B4-BE49-F238E27FC236}">
                <a16:creationId xmlns:a16="http://schemas.microsoft.com/office/drawing/2014/main" id="{E06C5175-7234-E91F-1582-D6AD664D3CC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25242" y="356917"/>
            <a:ext cx="1097280" cy="1097280"/>
          </a:xfrm>
          <a:prstGeom prst="rect">
            <a:avLst/>
          </a:prstGeom>
        </p:spPr>
      </p:pic>
      <p:sp>
        <p:nvSpPr>
          <p:cNvPr id="12" name="Content Placeholder 2">
            <a:extLst>
              <a:ext uri="{FF2B5EF4-FFF2-40B4-BE49-F238E27FC236}">
                <a16:creationId xmlns:a16="http://schemas.microsoft.com/office/drawing/2014/main" id="{4158BD94-6807-15AF-7540-8740F275EFF1}"/>
              </a:ext>
            </a:extLst>
          </p:cNvPr>
          <p:cNvSpPr>
            <a:spLocks noGrp="1"/>
          </p:cNvSpPr>
          <p:nvPr>
            <p:ph idx="1"/>
          </p:nvPr>
        </p:nvSpPr>
        <p:spPr>
          <a:xfrm>
            <a:off x="873881" y="2000334"/>
            <a:ext cx="8927067" cy="4125258"/>
          </a:xfrm>
        </p:spPr>
        <p:txBody>
          <a:bodyPr vert="horz" lIns="91440" tIns="45720" rIns="91440" bIns="45720" rtlCol="0" anchor="t">
            <a:normAutofit/>
          </a:bodyPr>
          <a:lstStyle/>
          <a:p>
            <a:r>
              <a:rPr lang="sr-Latn-RS" sz="1800" dirty="0">
                <a:latin typeface="Segoe UI" panose="020B0502040204020203" pitchFamily="34" charset="0"/>
                <a:cs typeface="Segoe UI" panose="020B0502040204020203" pitchFamily="34" charset="0"/>
              </a:rPr>
              <a:t>Local Outlier Factor (LOF) je algoritam nenadgledanog učenja za detekciju anomalija koji računa odstupanje lokalne gustine podatka u odnosu na njegovo susedstvo.</a:t>
            </a:r>
          </a:p>
          <a:p>
            <a:r>
              <a:rPr lang="sr-Latn-RS" sz="1800" dirty="0">
                <a:latin typeface="Segoe UI" panose="020B0502040204020203" pitchFamily="34" charset="0"/>
                <a:cs typeface="Segoe UI" panose="020B0502040204020203" pitchFamily="34" charset="0"/>
              </a:rPr>
              <a:t>Kao anomalije označava podatke koji imaju značajno manju gustinu u odnosu na njegove susede. </a:t>
            </a:r>
          </a:p>
          <a:p>
            <a:r>
              <a:rPr lang="sr-Latn-RS" sz="1800" dirty="0">
                <a:latin typeface="Segoe UI" panose="020B0502040204020203" pitchFamily="34" charset="0"/>
                <a:cs typeface="Segoe UI" panose="020B0502040204020203" pitchFamily="34" charset="0"/>
              </a:rPr>
              <a:t>Za razliku od Isolation Forest koji izdvaja anomalije na globalnom nivou, Local Outlier Factor (LOF) izdvaja lokalne anomalije.</a:t>
            </a:r>
          </a:p>
          <a:p>
            <a:r>
              <a:rPr lang="sr-Latn-RS" sz="1800" dirty="0">
                <a:latin typeface="Segoe UI" panose="020B0502040204020203" pitchFamily="34" charset="0"/>
                <a:cs typeface="Segoe UI" panose="020B0502040204020203" pitchFamily="34" charset="0"/>
              </a:rPr>
              <a:t>Lokalne anomalije su anomalične u odnosu na svoje susedstvo.</a:t>
            </a:r>
          </a:p>
          <a:p>
            <a:r>
              <a:rPr lang="sr-Latn-RS" sz="1800" dirty="0">
                <a:latin typeface="Segoe UI" panose="020B0502040204020203" pitchFamily="34" charset="0"/>
                <a:cs typeface="Segoe UI" panose="020B0502040204020203" pitchFamily="34" charset="0"/>
              </a:rPr>
              <a:t>Korišćena je funkcija LocalOutlierFactor funkcija Scikit-Learn biblioteke.</a:t>
            </a:r>
          </a:p>
          <a:p>
            <a:r>
              <a:rPr lang="sr-Latn-RS" sz="1800" dirty="0">
                <a:latin typeface="Segoe UI" panose="020B0502040204020203" pitchFamily="34" charset="0"/>
                <a:cs typeface="Segoe UI" panose="020B0502040204020203" pitchFamily="34" charset="0"/>
              </a:rPr>
              <a:t>Bitniji parametri su n_neighbours i contamination.</a:t>
            </a:r>
          </a:p>
          <a:p>
            <a:r>
              <a:rPr lang="sr-Latn-RS" sz="1800" dirty="0">
                <a:latin typeface="Segoe UI" panose="020B0502040204020203" pitchFamily="34" charset="0"/>
                <a:cs typeface="Segoe UI" panose="020B0502040204020203" pitchFamily="34" charset="0"/>
              </a:rPr>
              <a:t>I kod ovog algoritma se za evaluaciju koristio silhouette score.</a:t>
            </a:r>
          </a:p>
          <a:p>
            <a:endParaRPr lang="sr-Latn-RS" sz="1800" dirty="0">
              <a:latin typeface="Segoe UI" panose="020B0502040204020203" pitchFamily="34" charset="0"/>
              <a:cs typeface="Segoe UI" panose="020B0502040204020203" pitchFamily="34" charset="0"/>
            </a:endParaRPr>
          </a:p>
          <a:p>
            <a:pPr marL="0" indent="0">
              <a:buNone/>
            </a:pPr>
            <a:endParaRPr lang="sr-Latn-RS" sz="18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76176944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084F172B-B33D-7F30-4989-080B8203CC76}"/>
              </a:ext>
            </a:extLst>
          </p:cNvPr>
          <p:cNvSpPr>
            <a:spLocks noGrp="1"/>
          </p:cNvSpPr>
          <p:nvPr>
            <p:ph type="title"/>
          </p:nvPr>
        </p:nvSpPr>
        <p:spPr>
          <a:xfrm>
            <a:off x="1422521" y="170574"/>
            <a:ext cx="9053129" cy="1469965"/>
          </a:xfrm>
        </p:spPr>
        <p:txBody>
          <a:bodyPr anchor="ctr">
            <a:normAutofit/>
          </a:bodyPr>
          <a:lstStyle/>
          <a:p>
            <a:r>
              <a:rPr lang="sr-Latn-RS" dirty="0">
                <a:latin typeface="Franklin Gothic Book" panose="020B0503020102020204" pitchFamily="34" charset="0"/>
                <a:cs typeface="Segoe UI" panose="020B0502040204020203" pitchFamily="34" charset="0"/>
              </a:rPr>
              <a:t>4. Detekcija anomalija – </a:t>
            </a:r>
            <a:r>
              <a:rPr lang="sr-Latn-RS" sz="2800" dirty="0">
                <a:latin typeface="Franklin Gothic Book" panose="020B0503020102020204" pitchFamily="34" charset="0"/>
                <a:cs typeface="Segoe UI" panose="020B0502040204020203" pitchFamily="34" charset="0"/>
              </a:rPr>
              <a:t>Local Outlier Factor(prvi dan)</a:t>
            </a:r>
            <a:r>
              <a:rPr lang="sr-Latn-RS" dirty="0">
                <a:latin typeface="Franklin Gothic Book" panose="020B0503020102020204" pitchFamily="34" charset="0"/>
                <a:cs typeface="Segoe UI" panose="020B0502040204020203" pitchFamily="34" charset="0"/>
              </a:rPr>
              <a:t>:</a:t>
            </a:r>
            <a:endParaRPr lang="en-US" dirty="0">
              <a:latin typeface="Franklin Gothic Book" panose="020B0503020102020204" pitchFamily="34" charset="0"/>
              <a:cs typeface="Segoe UI" panose="020B0502040204020203" pitchFamily="34" charset="0"/>
            </a:endParaRPr>
          </a:p>
        </p:txBody>
      </p:sp>
      <p:pic>
        <p:nvPicPr>
          <p:cNvPr id="11" name="Graphic 10" descr="Open Book">
            <a:extLst>
              <a:ext uri="{FF2B5EF4-FFF2-40B4-BE49-F238E27FC236}">
                <a16:creationId xmlns:a16="http://schemas.microsoft.com/office/drawing/2014/main" id="{E06C5175-7234-E91F-1582-D6AD664D3CC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25242" y="356917"/>
            <a:ext cx="1097280" cy="1097280"/>
          </a:xfrm>
          <a:prstGeom prst="rect">
            <a:avLst/>
          </a:prstGeom>
        </p:spPr>
      </p:pic>
      <p:sp>
        <p:nvSpPr>
          <p:cNvPr id="19" name="TextBox 18">
            <a:extLst>
              <a:ext uri="{FF2B5EF4-FFF2-40B4-BE49-F238E27FC236}">
                <a16:creationId xmlns:a16="http://schemas.microsoft.com/office/drawing/2014/main" id="{BC391E9A-1577-F53E-E652-672AE329A69E}"/>
              </a:ext>
            </a:extLst>
          </p:cNvPr>
          <p:cNvSpPr txBox="1"/>
          <p:nvPr/>
        </p:nvSpPr>
        <p:spPr>
          <a:xfrm>
            <a:off x="6857908" y="2811200"/>
            <a:ext cx="4693621" cy="2585323"/>
          </a:xfrm>
          <a:prstGeom prst="rect">
            <a:avLst/>
          </a:prstGeom>
          <a:noFill/>
        </p:spPr>
        <p:txBody>
          <a:bodyPr wrap="square" rtlCol="0">
            <a:spAutoFit/>
          </a:bodyPr>
          <a:lstStyle/>
          <a:p>
            <a:r>
              <a:rPr lang="sr-Latn-RS" sz="1600" dirty="0"/>
              <a:t>Slika 19. Prvi dan, LocalOutlierFactor(</a:t>
            </a:r>
            <a:r>
              <a:rPr lang="sr-Latn-RS" sz="1600" dirty="0">
                <a:solidFill>
                  <a:srgbClr val="000000"/>
                </a:solidFill>
                <a:effectLst/>
                <a:ea typeface="Segoe UI" panose="020B0502040204020203" pitchFamily="34" charset="0"/>
              </a:rPr>
              <a:t>algorithm='auto',n_neighbors=170,contamination=0.001)</a:t>
            </a:r>
          </a:p>
          <a:p>
            <a:pPr marL="285750" indent="-285750">
              <a:buFont typeface="Arial" panose="020B0604020202020204" pitchFamily="34" charset="0"/>
              <a:buChar char="•"/>
            </a:pPr>
            <a:r>
              <a:rPr lang="sr-Latn-RS" sz="1600" dirty="0"/>
              <a:t>Detektovani pikovi najviših vrednosti u „Active Power A average“</a:t>
            </a:r>
          </a:p>
          <a:p>
            <a:pPr marL="285750" indent="-285750">
              <a:buFont typeface="Arial" panose="020B0604020202020204" pitchFamily="34" charset="0"/>
              <a:buChar char="•"/>
            </a:pPr>
            <a:r>
              <a:rPr lang="sr-Latn-RS" sz="1600" dirty="0"/>
              <a:t>Detektovano puno pikova niskih vrednosti u „Voltage A, B i C“</a:t>
            </a:r>
          </a:p>
          <a:p>
            <a:pPr marL="285750" indent="-285750">
              <a:buFont typeface="Arial" panose="020B0604020202020204" pitchFamily="34" charset="0"/>
              <a:buChar char="•"/>
            </a:pPr>
            <a:r>
              <a:rPr lang="sr-Latn-RS" sz="1600" dirty="0"/>
              <a:t>Detektovan pik najviše vrednosti u frequency average.</a:t>
            </a:r>
          </a:p>
          <a:p>
            <a:pPr marL="285750" indent="-285750">
              <a:buFont typeface="Arial" panose="020B0604020202020204" pitchFamily="34" charset="0"/>
              <a:buChar char="•"/>
            </a:pPr>
            <a:endParaRPr lang="sr-Latn-RS" dirty="0"/>
          </a:p>
        </p:txBody>
      </p:sp>
      <p:pic>
        <p:nvPicPr>
          <p:cNvPr id="6" name="Picture 5">
            <a:extLst>
              <a:ext uri="{FF2B5EF4-FFF2-40B4-BE49-F238E27FC236}">
                <a16:creationId xmlns:a16="http://schemas.microsoft.com/office/drawing/2014/main" id="{EBD9B6A5-A993-016D-27D0-03E723217DE6}"/>
              </a:ext>
            </a:extLst>
          </p:cNvPr>
          <p:cNvPicPr/>
          <p:nvPr/>
        </p:nvPicPr>
        <p:blipFill>
          <a:blip r:embed="rId4"/>
          <a:stretch>
            <a:fillRect/>
          </a:stretch>
        </p:blipFill>
        <p:spPr>
          <a:xfrm>
            <a:off x="169952" y="2920428"/>
            <a:ext cx="6181725" cy="1257300"/>
          </a:xfrm>
          <a:prstGeom prst="rect">
            <a:avLst/>
          </a:prstGeom>
        </p:spPr>
      </p:pic>
      <p:pic>
        <p:nvPicPr>
          <p:cNvPr id="7" name="Picture 6">
            <a:extLst>
              <a:ext uri="{FF2B5EF4-FFF2-40B4-BE49-F238E27FC236}">
                <a16:creationId xmlns:a16="http://schemas.microsoft.com/office/drawing/2014/main" id="{AA4122AC-FEDB-2BE9-CA5B-AB9EDC41DA12}"/>
              </a:ext>
            </a:extLst>
          </p:cNvPr>
          <p:cNvPicPr/>
          <p:nvPr/>
        </p:nvPicPr>
        <p:blipFill>
          <a:blip r:embed="rId5"/>
          <a:stretch>
            <a:fillRect/>
          </a:stretch>
        </p:blipFill>
        <p:spPr>
          <a:xfrm>
            <a:off x="169954" y="1563425"/>
            <a:ext cx="6181725" cy="1247775"/>
          </a:xfrm>
          <a:prstGeom prst="rect">
            <a:avLst/>
          </a:prstGeom>
        </p:spPr>
      </p:pic>
      <p:pic>
        <p:nvPicPr>
          <p:cNvPr id="8" name="Picture 7">
            <a:extLst>
              <a:ext uri="{FF2B5EF4-FFF2-40B4-BE49-F238E27FC236}">
                <a16:creationId xmlns:a16="http://schemas.microsoft.com/office/drawing/2014/main" id="{C810916D-AAB6-905A-ED1A-45EA6DCD5382}"/>
              </a:ext>
            </a:extLst>
          </p:cNvPr>
          <p:cNvPicPr/>
          <p:nvPr/>
        </p:nvPicPr>
        <p:blipFill>
          <a:blip r:embed="rId6"/>
          <a:stretch>
            <a:fillRect/>
          </a:stretch>
        </p:blipFill>
        <p:spPr>
          <a:xfrm>
            <a:off x="169953" y="4286956"/>
            <a:ext cx="6181725" cy="1247775"/>
          </a:xfrm>
          <a:prstGeom prst="rect">
            <a:avLst/>
          </a:prstGeom>
        </p:spPr>
      </p:pic>
      <p:pic>
        <p:nvPicPr>
          <p:cNvPr id="9" name="Picture 8">
            <a:extLst>
              <a:ext uri="{FF2B5EF4-FFF2-40B4-BE49-F238E27FC236}">
                <a16:creationId xmlns:a16="http://schemas.microsoft.com/office/drawing/2014/main" id="{7C77EEC7-4D00-10B9-1C86-19E43B8DC0D0}"/>
              </a:ext>
            </a:extLst>
          </p:cNvPr>
          <p:cNvPicPr/>
          <p:nvPr/>
        </p:nvPicPr>
        <p:blipFill>
          <a:blip r:embed="rId7"/>
          <a:stretch>
            <a:fillRect/>
          </a:stretch>
        </p:blipFill>
        <p:spPr>
          <a:xfrm>
            <a:off x="169952" y="5554706"/>
            <a:ext cx="6181725" cy="1257300"/>
          </a:xfrm>
          <a:prstGeom prst="rect">
            <a:avLst/>
          </a:prstGeom>
        </p:spPr>
      </p:pic>
    </p:spTree>
    <p:extLst>
      <p:ext uri="{BB962C8B-B14F-4D97-AF65-F5344CB8AC3E}">
        <p14:creationId xmlns:p14="http://schemas.microsoft.com/office/powerpoint/2010/main" val="130596237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084F172B-B33D-7F30-4989-080B8203CC76}"/>
              </a:ext>
            </a:extLst>
          </p:cNvPr>
          <p:cNvSpPr>
            <a:spLocks noGrp="1"/>
          </p:cNvSpPr>
          <p:nvPr>
            <p:ph type="title"/>
          </p:nvPr>
        </p:nvSpPr>
        <p:spPr>
          <a:xfrm>
            <a:off x="1422521" y="170574"/>
            <a:ext cx="9328337" cy="1469965"/>
          </a:xfrm>
        </p:spPr>
        <p:txBody>
          <a:bodyPr anchor="ctr">
            <a:normAutofit/>
          </a:bodyPr>
          <a:lstStyle/>
          <a:p>
            <a:r>
              <a:rPr lang="sr-Latn-RS" dirty="0">
                <a:latin typeface="Franklin Gothic Book" panose="020B0503020102020204" pitchFamily="34" charset="0"/>
                <a:cs typeface="Segoe UI" panose="020B0502040204020203" pitchFamily="34" charset="0"/>
              </a:rPr>
              <a:t>4. Detekcija anomalija – </a:t>
            </a:r>
            <a:r>
              <a:rPr lang="sr-Latn-RS" sz="2800" dirty="0">
                <a:latin typeface="Franklin Gothic Book" panose="020B0503020102020204" pitchFamily="34" charset="0"/>
                <a:cs typeface="Segoe UI" panose="020B0502040204020203" pitchFamily="34" charset="0"/>
              </a:rPr>
              <a:t>Local Outlier Factor(drugi dan)</a:t>
            </a:r>
            <a:r>
              <a:rPr lang="sr-Latn-RS" dirty="0">
                <a:latin typeface="Franklin Gothic Book" panose="020B0503020102020204" pitchFamily="34" charset="0"/>
                <a:cs typeface="Segoe UI" panose="020B0502040204020203" pitchFamily="34" charset="0"/>
              </a:rPr>
              <a:t>:</a:t>
            </a:r>
            <a:endParaRPr lang="en-US" dirty="0">
              <a:latin typeface="Franklin Gothic Book" panose="020B0503020102020204" pitchFamily="34" charset="0"/>
              <a:cs typeface="Segoe UI" panose="020B0502040204020203" pitchFamily="34" charset="0"/>
            </a:endParaRPr>
          </a:p>
        </p:txBody>
      </p:sp>
      <p:pic>
        <p:nvPicPr>
          <p:cNvPr id="11" name="Graphic 10" descr="Open Book">
            <a:extLst>
              <a:ext uri="{FF2B5EF4-FFF2-40B4-BE49-F238E27FC236}">
                <a16:creationId xmlns:a16="http://schemas.microsoft.com/office/drawing/2014/main" id="{E06C5175-7234-E91F-1582-D6AD664D3CC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25242" y="356917"/>
            <a:ext cx="1097280" cy="1097280"/>
          </a:xfrm>
          <a:prstGeom prst="rect">
            <a:avLst/>
          </a:prstGeom>
        </p:spPr>
      </p:pic>
      <p:sp>
        <p:nvSpPr>
          <p:cNvPr id="19" name="TextBox 18">
            <a:extLst>
              <a:ext uri="{FF2B5EF4-FFF2-40B4-BE49-F238E27FC236}">
                <a16:creationId xmlns:a16="http://schemas.microsoft.com/office/drawing/2014/main" id="{BC391E9A-1577-F53E-E652-672AE329A69E}"/>
              </a:ext>
            </a:extLst>
          </p:cNvPr>
          <p:cNvSpPr txBox="1"/>
          <p:nvPr/>
        </p:nvSpPr>
        <p:spPr>
          <a:xfrm>
            <a:off x="6857908" y="2811200"/>
            <a:ext cx="4693621" cy="2646878"/>
          </a:xfrm>
          <a:prstGeom prst="rect">
            <a:avLst/>
          </a:prstGeom>
          <a:noFill/>
        </p:spPr>
        <p:txBody>
          <a:bodyPr wrap="square" rtlCol="0">
            <a:spAutoFit/>
          </a:bodyPr>
          <a:lstStyle/>
          <a:p>
            <a:r>
              <a:rPr lang="sr-Latn-RS" sz="1600" dirty="0"/>
              <a:t>Slika 20. Drugi dan, LocalOutlierFactor(</a:t>
            </a:r>
            <a:r>
              <a:rPr lang="sr-Latn-RS" sz="1600" dirty="0">
                <a:solidFill>
                  <a:srgbClr val="000000"/>
                </a:solidFill>
                <a:effectLst/>
                <a:ea typeface="Segoe UI" panose="020B0502040204020203" pitchFamily="34" charset="0"/>
              </a:rPr>
              <a:t>algorithm='auto',n_neighbors=100,contamination=0.001)</a:t>
            </a:r>
          </a:p>
          <a:p>
            <a:pPr marL="285750" indent="-285750">
              <a:buFont typeface="Arial" panose="020B0604020202020204" pitchFamily="34" charset="0"/>
              <a:buChar char="•"/>
            </a:pPr>
            <a:r>
              <a:rPr lang="sr-Latn-RS" sz="1600" dirty="0"/>
              <a:t>Detektovani pikovi najviših vrednosti u „Active Power A average“</a:t>
            </a:r>
          </a:p>
          <a:p>
            <a:pPr marL="285750" indent="-285750">
              <a:buFont typeface="Arial" panose="020B0604020202020204" pitchFamily="34" charset="0"/>
              <a:buChar char="•"/>
            </a:pPr>
            <a:r>
              <a:rPr lang="sr-Latn-RS" sz="1600" dirty="0"/>
              <a:t>Detektovano puno pikova niskih vrednosti u „Voltage A, B i C“</a:t>
            </a:r>
          </a:p>
          <a:p>
            <a:pPr marL="285750" indent="-285750">
              <a:buFont typeface="Arial" panose="020B0604020202020204" pitchFamily="34" charset="0"/>
              <a:buChar char="•"/>
            </a:pPr>
            <a:r>
              <a:rPr lang="sr-Latn-RS" sz="1600" dirty="0"/>
              <a:t>Nije detektovan pik najviše vrednosti u frequency average.</a:t>
            </a:r>
          </a:p>
          <a:p>
            <a:pPr marL="285750" indent="-285750">
              <a:buFont typeface="Arial" panose="020B0604020202020204" pitchFamily="34" charset="0"/>
              <a:buChar char="•"/>
            </a:pPr>
            <a:endParaRPr lang="sr-Latn-RS" dirty="0"/>
          </a:p>
        </p:txBody>
      </p:sp>
      <p:pic>
        <p:nvPicPr>
          <p:cNvPr id="2" name="Picture 1">
            <a:extLst>
              <a:ext uri="{FF2B5EF4-FFF2-40B4-BE49-F238E27FC236}">
                <a16:creationId xmlns:a16="http://schemas.microsoft.com/office/drawing/2014/main" id="{A82F3927-03D6-33E3-5824-64280D1DF2D3}"/>
              </a:ext>
            </a:extLst>
          </p:cNvPr>
          <p:cNvPicPr/>
          <p:nvPr/>
        </p:nvPicPr>
        <p:blipFill>
          <a:blip r:embed="rId4"/>
          <a:stretch>
            <a:fillRect/>
          </a:stretch>
        </p:blipFill>
        <p:spPr>
          <a:xfrm>
            <a:off x="169952" y="1611507"/>
            <a:ext cx="6181725" cy="1228725"/>
          </a:xfrm>
          <a:prstGeom prst="rect">
            <a:avLst/>
          </a:prstGeom>
        </p:spPr>
      </p:pic>
      <p:pic>
        <p:nvPicPr>
          <p:cNvPr id="3" name="Picture 2">
            <a:extLst>
              <a:ext uri="{FF2B5EF4-FFF2-40B4-BE49-F238E27FC236}">
                <a16:creationId xmlns:a16="http://schemas.microsoft.com/office/drawing/2014/main" id="{86F0BF43-7D9C-FDB3-2C47-A30424CA1423}"/>
              </a:ext>
            </a:extLst>
          </p:cNvPr>
          <p:cNvPicPr/>
          <p:nvPr/>
        </p:nvPicPr>
        <p:blipFill>
          <a:blip r:embed="rId5"/>
          <a:stretch>
            <a:fillRect/>
          </a:stretch>
        </p:blipFill>
        <p:spPr>
          <a:xfrm>
            <a:off x="169952" y="2842451"/>
            <a:ext cx="6181725" cy="1238250"/>
          </a:xfrm>
          <a:prstGeom prst="rect">
            <a:avLst/>
          </a:prstGeom>
        </p:spPr>
      </p:pic>
      <p:pic>
        <p:nvPicPr>
          <p:cNvPr id="4" name="Picture 3">
            <a:extLst>
              <a:ext uri="{FF2B5EF4-FFF2-40B4-BE49-F238E27FC236}">
                <a16:creationId xmlns:a16="http://schemas.microsoft.com/office/drawing/2014/main" id="{FCF53531-CE5B-2C8D-02F8-30CDD0FF225C}"/>
              </a:ext>
            </a:extLst>
          </p:cNvPr>
          <p:cNvPicPr/>
          <p:nvPr/>
        </p:nvPicPr>
        <p:blipFill>
          <a:blip r:embed="rId6"/>
          <a:stretch>
            <a:fillRect/>
          </a:stretch>
        </p:blipFill>
        <p:spPr>
          <a:xfrm>
            <a:off x="169952" y="4103861"/>
            <a:ext cx="6181725" cy="1228725"/>
          </a:xfrm>
          <a:prstGeom prst="rect">
            <a:avLst/>
          </a:prstGeom>
        </p:spPr>
      </p:pic>
      <p:pic>
        <p:nvPicPr>
          <p:cNvPr id="5" name="Picture 4">
            <a:extLst>
              <a:ext uri="{FF2B5EF4-FFF2-40B4-BE49-F238E27FC236}">
                <a16:creationId xmlns:a16="http://schemas.microsoft.com/office/drawing/2014/main" id="{9BED1F70-8BAA-E867-CCAD-6534FC9E168A}"/>
              </a:ext>
            </a:extLst>
          </p:cNvPr>
          <p:cNvPicPr/>
          <p:nvPr/>
        </p:nvPicPr>
        <p:blipFill>
          <a:blip r:embed="rId7"/>
          <a:stretch>
            <a:fillRect/>
          </a:stretch>
        </p:blipFill>
        <p:spPr>
          <a:xfrm>
            <a:off x="169951" y="5396523"/>
            <a:ext cx="6181725" cy="1238250"/>
          </a:xfrm>
          <a:prstGeom prst="rect">
            <a:avLst/>
          </a:prstGeom>
        </p:spPr>
      </p:pic>
    </p:spTree>
    <p:extLst>
      <p:ext uri="{BB962C8B-B14F-4D97-AF65-F5344CB8AC3E}">
        <p14:creationId xmlns:p14="http://schemas.microsoft.com/office/powerpoint/2010/main" val="93483645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084F172B-B33D-7F30-4989-080B8203CC76}"/>
              </a:ext>
            </a:extLst>
          </p:cNvPr>
          <p:cNvSpPr>
            <a:spLocks noGrp="1"/>
          </p:cNvSpPr>
          <p:nvPr>
            <p:ph type="title"/>
          </p:nvPr>
        </p:nvSpPr>
        <p:spPr>
          <a:xfrm>
            <a:off x="1422521" y="170574"/>
            <a:ext cx="9328337" cy="1469965"/>
          </a:xfrm>
        </p:spPr>
        <p:txBody>
          <a:bodyPr anchor="ctr">
            <a:normAutofit/>
          </a:bodyPr>
          <a:lstStyle/>
          <a:p>
            <a:r>
              <a:rPr lang="sr-Latn-RS" dirty="0">
                <a:latin typeface="Franklin Gothic Book" panose="020B0503020102020204" pitchFamily="34" charset="0"/>
                <a:cs typeface="Segoe UI" panose="020B0502040204020203" pitchFamily="34" charset="0"/>
              </a:rPr>
              <a:t>4. Detekcija anomalija – </a:t>
            </a:r>
            <a:r>
              <a:rPr lang="sr-Latn-RS" sz="2800" dirty="0">
                <a:latin typeface="Franklin Gothic Book" panose="020B0503020102020204" pitchFamily="34" charset="0"/>
                <a:cs typeface="Segoe UI" panose="020B0502040204020203" pitchFamily="34" charset="0"/>
              </a:rPr>
              <a:t>Local Outlier Factor(treći dan)</a:t>
            </a:r>
            <a:r>
              <a:rPr lang="sr-Latn-RS" dirty="0">
                <a:latin typeface="Franklin Gothic Book" panose="020B0503020102020204" pitchFamily="34" charset="0"/>
                <a:cs typeface="Segoe UI" panose="020B0502040204020203" pitchFamily="34" charset="0"/>
              </a:rPr>
              <a:t>:</a:t>
            </a:r>
            <a:endParaRPr lang="en-US" dirty="0">
              <a:latin typeface="Franklin Gothic Book" panose="020B0503020102020204" pitchFamily="34" charset="0"/>
              <a:cs typeface="Segoe UI" panose="020B0502040204020203" pitchFamily="34" charset="0"/>
            </a:endParaRPr>
          </a:p>
        </p:txBody>
      </p:sp>
      <p:pic>
        <p:nvPicPr>
          <p:cNvPr id="11" name="Graphic 10" descr="Open Book">
            <a:extLst>
              <a:ext uri="{FF2B5EF4-FFF2-40B4-BE49-F238E27FC236}">
                <a16:creationId xmlns:a16="http://schemas.microsoft.com/office/drawing/2014/main" id="{E06C5175-7234-E91F-1582-D6AD664D3CC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25242" y="356917"/>
            <a:ext cx="1097280" cy="1097280"/>
          </a:xfrm>
          <a:prstGeom prst="rect">
            <a:avLst/>
          </a:prstGeom>
        </p:spPr>
      </p:pic>
      <p:sp>
        <p:nvSpPr>
          <p:cNvPr id="19" name="TextBox 18">
            <a:extLst>
              <a:ext uri="{FF2B5EF4-FFF2-40B4-BE49-F238E27FC236}">
                <a16:creationId xmlns:a16="http://schemas.microsoft.com/office/drawing/2014/main" id="{BC391E9A-1577-F53E-E652-672AE329A69E}"/>
              </a:ext>
            </a:extLst>
          </p:cNvPr>
          <p:cNvSpPr txBox="1"/>
          <p:nvPr/>
        </p:nvSpPr>
        <p:spPr>
          <a:xfrm>
            <a:off x="6857908" y="2811200"/>
            <a:ext cx="4693621" cy="3077766"/>
          </a:xfrm>
          <a:prstGeom prst="rect">
            <a:avLst/>
          </a:prstGeom>
          <a:noFill/>
        </p:spPr>
        <p:txBody>
          <a:bodyPr wrap="square" rtlCol="0">
            <a:spAutoFit/>
          </a:bodyPr>
          <a:lstStyle/>
          <a:p>
            <a:r>
              <a:rPr lang="sr-Latn-RS" sz="1600" dirty="0"/>
              <a:t>Slika 22. Treći dan, LocalOutlierFactor(</a:t>
            </a:r>
            <a:r>
              <a:rPr lang="sr-Latn-RS" sz="1600" dirty="0">
                <a:solidFill>
                  <a:srgbClr val="000000"/>
                </a:solidFill>
                <a:effectLst/>
                <a:ea typeface="Segoe UI" panose="020B0502040204020203" pitchFamily="34" charset="0"/>
                <a:cs typeface="Segoe UI" panose="020B0502040204020203" pitchFamily="34" charset="0"/>
              </a:rPr>
              <a:t>algorithm='auto',n_neighbors=100,contamination=0.004</a:t>
            </a:r>
            <a:r>
              <a:rPr lang="sr-Latn-RS" sz="1600" dirty="0">
                <a:solidFill>
                  <a:srgbClr val="000000"/>
                </a:solidFill>
                <a:effectLst/>
                <a:ea typeface="Segoe UI" panose="020B0502040204020203" pitchFamily="34" charset="0"/>
              </a:rPr>
              <a:t>)</a:t>
            </a:r>
          </a:p>
          <a:p>
            <a:pPr marL="285750" indent="-285750">
              <a:buFont typeface="Arial" panose="020B0604020202020204" pitchFamily="34" charset="0"/>
              <a:buChar char="•"/>
            </a:pPr>
            <a:r>
              <a:rPr lang="sr-Latn-RS" sz="1600" dirty="0"/>
              <a:t>Detektovani pikovi najviših vrednosti u „Active Power A average“</a:t>
            </a:r>
          </a:p>
          <a:p>
            <a:pPr marL="285750" indent="-285750">
              <a:buFont typeface="Arial" panose="020B0604020202020204" pitchFamily="34" charset="0"/>
              <a:buChar char="•"/>
            </a:pPr>
            <a:r>
              <a:rPr lang="sr-Latn-RS" sz="1600" dirty="0"/>
              <a:t>Detektovano puno pikova niskih vrednosti u „Voltage A, B i C“</a:t>
            </a:r>
          </a:p>
          <a:p>
            <a:pPr marL="285750" indent="-285750">
              <a:buFont typeface="Arial" panose="020B0604020202020204" pitchFamily="34" charset="0"/>
              <a:buChar char="•"/>
            </a:pPr>
            <a:r>
              <a:rPr lang="sr-Latn-RS" sz="1600" dirty="0">
                <a:solidFill>
                  <a:srgbClr val="000000"/>
                </a:solidFill>
                <a:effectLst/>
                <a:ea typeface="Segoe UI" panose="020B0502040204020203" pitchFamily="34" charset="0"/>
              </a:rPr>
              <a:t>Za razliku od IsolationForest, u periodu između 13:20 i 14:20 anomalije nisu toliko gusto raspoređene, ali je i ovde detektovan pik najniže vrednosti kod „Power Factor A average“</a:t>
            </a:r>
            <a:endParaRPr lang="sr-Latn-RS" sz="1600" dirty="0"/>
          </a:p>
          <a:p>
            <a:pPr marL="285750" indent="-285750">
              <a:buFont typeface="Arial" panose="020B0604020202020204" pitchFamily="34" charset="0"/>
              <a:buChar char="•"/>
            </a:pPr>
            <a:endParaRPr lang="sr-Latn-RS" dirty="0"/>
          </a:p>
        </p:txBody>
      </p:sp>
      <p:pic>
        <p:nvPicPr>
          <p:cNvPr id="6" name="Picture 5">
            <a:extLst>
              <a:ext uri="{FF2B5EF4-FFF2-40B4-BE49-F238E27FC236}">
                <a16:creationId xmlns:a16="http://schemas.microsoft.com/office/drawing/2014/main" id="{90A37FD4-3B6F-2B21-54F4-E5DF69E62214}"/>
              </a:ext>
            </a:extLst>
          </p:cNvPr>
          <p:cNvPicPr/>
          <p:nvPr/>
        </p:nvPicPr>
        <p:blipFill>
          <a:blip r:embed="rId4"/>
          <a:stretch>
            <a:fillRect/>
          </a:stretch>
        </p:blipFill>
        <p:spPr>
          <a:xfrm>
            <a:off x="169951" y="1613726"/>
            <a:ext cx="6181725" cy="1228725"/>
          </a:xfrm>
          <a:prstGeom prst="rect">
            <a:avLst/>
          </a:prstGeom>
        </p:spPr>
      </p:pic>
      <p:pic>
        <p:nvPicPr>
          <p:cNvPr id="7" name="Picture 6">
            <a:extLst>
              <a:ext uri="{FF2B5EF4-FFF2-40B4-BE49-F238E27FC236}">
                <a16:creationId xmlns:a16="http://schemas.microsoft.com/office/drawing/2014/main" id="{DB6A8777-C8C8-0B7A-3183-B23E429A0C88}"/>
              </a:ext>
            </a:extLst>
          </p:cNvPr>
          <p:cNvPicPr/>
          <p:nvPr/>
        </p:nvPicPr>
        <p:blipFill>
          <a:blip r:embed="rId5"/>
          <a:stretch>
            <a:fillRect/>
          </a:stretch>
        </p:blipFill>
        <p:spPr>
          <a:xfrm>
            <a:off x="169951" y="2811200"/>
            <a:ext cx="6181725" cy="1238250"/>
          </a:xfrm>
          <a:prstGeom prst="rect">
            <a:avLst/>
          </a:prstGeom>
        </p:spPr>
      </p:pic>
      <p:pic>
        <p:nvPicPr>
          <p:cNvPr id="8" name="Picture 7">
            <a:extLst>
              <a:ext uri="{FF2B5EF4-FFF2-40B4-BE49-F238E27FC236}">
                <a16:creationId xmlns:a16="http://schemas.microsoft.com/office/drawing/2014/main" id="{E8E2E4E4-825A-5B1A-8B10-6A41638CED15}"/>
              </a:ext>
            </a:extLst>
          </p:cNvPr>
          <p:cNvPicPr/>
          <p:nvPr/>
        </p:nvPicPr>
        <p:blipFill>
          <a:blip r:embed="rId6"/>
          <a:stretch>
            <a:fillRect/>
          </a:stretch>
        </p:blipFill>
        <p:spPr>
          <a:xfrm>
            <a:off x="169950" y="4049450"/>
            <a:ext cx="6181725" cy="1238250"/>
          </a:xfrm>
          <a:prstGeom prst="rect">
            <a:avLst/>
          </a:prstGeom>
        </p:spPr>
      </p:pic>
      <p:pic>
        <p:nvPicPr>
          <p:cNvPr id="9" name="Picture 8">
            <a:extLst>
              <a:ext uri="{FF2B5EF4-FFF2-40B4-BE49-F238E27FC236}">
                <a16:creationId xmlns:a16="http://schemas.microsoft.com/office/drawing/2014/main" id="{ECAC1F2D-E780-E375-4537-1B6F07CA031B}"/>
              </a:ext>
            </a:extLst>
          </p:cNvPr>
          <p:cNvPicPr/>
          <p:nvPr/>
        </p:nvPicPr>
        <p:blipFill>
          <a:blip r:embed="rId7"/>
          <a:stretch>
            <a:fillRect/>
          </a:stretch>
        </p:blipFill>
        <p:spPr>
          <a:xfrm>
            <a:off x="169949" y="5287700"/>
            <a:ext cx="6181725" cy="1238250"/>
          </a:xfrm>
          <a:prstGeom prst="rect">
            <a:avLst/>
          </a:prstGeom>
        </p:spPr>
      </p:pic>
    </p:spTree>
    <p:extLst>
      <p:ext uri="{BB962C8B-B14F-4D97-AF65-F5344CB8AC3E}">
        <p14:creationId xmlns:p14="http://schemas.microsoft.com/office/powerpoint/2010/main" val="273979115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084F172B-B33D-7F30-4989-080B8203CC76}"/>
              </a:ext>
            </a:extLst>
          </p:cNvPr>
          <p:cNvSpPr>
            <a:spLocks noGrp="1"/>
          </p:cNvSpPr>
          <p:nvPr>
            <p:ph type="title"/>
          </p:nvPr>
        </p:nvSpPr>
        <p:spPr>
          <a:xfrm>
            <a:off x="1422521" y="170574"/>
            <a:ext cx="9328337" cy="1469965"/>
          </a:xfrm>
        </p:spPr>
        <p:txBody>
          <a:bodyPr anchor="ctr">
            <a:normAutofit/>
          </a:bodyPr>
          <a:lstStyle/>
          <a:p>
            <a:r>
              <a:rPr lang="sr-Latn-RS" dirty="0">
                <a:latin typeface="Franklin Gothic Book" panose="020B0503020102020204" pitchFamily="34" charset="0"/>
                <a:cs typeface="Segoe UI" panose="020B0502040204020203" pitchFamily="34" charset="0"/>
              </a:rPr>
              <a:t>4. Detekcija anomalija – </a:t>
            </a:r>
            <a:r>
              <a:rPr lang="sr-Latn-RS" sz="2800" dirty="0">
                <a:latin typeface="Franklin Gothic Book" panose="020B0503020102020204" pitchFamily="34" charset="0"/>
                <a:cs typeface="Segoe UI" panose="020B0502040204020203" pitchFamily="34" charset="0"/>
              </a:rPr>
              <a:t>Local Outlier Factor(četvrti dan)</a:t>
            </a:r>
            <a:r>
              <a:rPr lang="sr-Latn-RS" dirty="0">
                <a:latin typeface="Franklin Gothic Book" panose="020B0503020102020204" pitchFamily="34" charset="0"/>
                <a:cs typeface="Segoe UI" panose="020B0502040204020203" pitchFamily="34" charset="0"/>
              </a:rPr>
              <a:t>:</a:t>
            </a:r>
            <a:endParaRPr lang="en-US" dirty="0">
              <a:latin typeface="Franklin Gothic Book" panose="020B0503020102020204" pitchFamily="34" charset="0"/>
              <a:cs typeface="Segoe UI" panose="020B0502040204020203" pitchFamily="34" charset="0"/>
            </a:endParaRPr>
          </a:p>
        </p:txBody>
      </p:sp>
      <p:pic>
        <p:nvPicPr>
          <p:cNvPr id="11" name="Graphic 10" descr="Open Book">
            <a:extLst>
              <a:ext uri="{FF2B5EF4-FFF2-40B4-BE49-F238E27FC236}">
                <a16:creationId xmlns:a16="http://schemas.microsoft.com/office/drawing/2014/main" id="{E06C5175-7234-E91F-1582-D6AD664D3CC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25242" y="356917"/>
            <a:ext cx="1097280" cy="1097280"/>
          </a:xfrm>
          <a:prstGeom prst="rect">
            <a:avLst/>
          </a:prstGeom>
        </p:spPr>
      </p:pic>
      <p:sp>
        <p:nvSpPr>
          <p:cNvPr id="19" name="TextBox 18">
            <a:extLst>
              <a:ext uri="{FF2B5EF4-FFF2-40B4-BE49-F238E27FC236}">
                <a16:creationId xmlns:a16="http://schemas.microsoft.com/office/drawing/2014/main" id="{BC391E9A-1577-F53E-E652-672AE329A69E}"/>
              </a:ext>
            </a:extLst>
          </p:cNvPr>
          <p:cNvSpPr txBox="1"/>
          <p:nvPr/>
        </p:nvSpPr>
        <p:spPr>
          <a:xfrm>
            <a:off x="6857908" y="2811200"/>
            <a:ext cx="4693621" cy="3077766"/>
          </a:xfrm>
          <a:prstGeom prst="rect">
            <a:avLst/>
          </a:prstGeom>
          <a:noFill/>
        </p:spPr>
        <p:txBody>
          <a:bodyPr wrap="square" rtlCol="0">
            <a:spAutoFit/>
          </a:bodyPr>
          <a:lstStyle/>
          <a:p>
            <a:r>
              <a:rPr lang="sr-Latn-RS" sz="1600" dirty="0"/>
              <a:t>Slika 23. Četvrti dan, LocalOutlierFactor(</a:t>
            </a:r>
            <a:r>
              <a:rPr lang="sr-Latn-RS" sz="1600" dirty="0">
                <a:solidFill>
                  <a:srgbClr val="000000"/>
                </a:solidFill>
                <a:effectLst/>
                <a:ea typeface="Segoe UI" panose="020B0502040204020203" pitchFamily="34" charset="0"/>
                <a:cs typeface="Segoe UI" panose="020B0502040204020203" pitchFamily="34" charset="0"/>
              </a:rPr>
              <a:t>algorithm='auto',n_neighbors=100,contamination=0.001</a:t>
            </a:r>
            <a:r>
              <a:rPr lang="sr-Latn-RS" sz="1600" dirty="0">
                <a:solidFill>
                  <a:srgbClr val="000000"/>
                </a:solidFill>
                <a:effectLst/>
                <a:ea typeface="Segoe UI" panose="020B0502040204020203" pitchFamily="34" charset="0"/>
              </a:rPr>
              <a:t>)</a:t>
            </a:r>
          </a:p>
          <a:p>
            <a:pPr marL="285750" indent="-285750">
              <a:buFont typeface="Arial" panose="020B0604020202020204" pitchFamily="34" charset="0"/>
              <a:buChar char="•"/>
            </a:pPr>
            <a:r>
              <a:rPr lang="sr-Latn-RS" sz="1600" dirty="0"/>
              <a:t>Detektovana 2 pika najvećih vrednosti u „THDI A average“</a:t>
            </a:r>
          </a:p>
          <a:p>
            <a:pPr marL="285750" indent="-285750">
              <a:buFont typeface="Arial" panose="020B0604020202020204" pitchFamily="34" charset="0"/>
              <a:buChar char="•"/>
            </a:pPr>
            <a:r>
              <a:rPr lang="sr-Latn-RS" sz="1600" dirty="0"/>
              <a:t>Detektovan pik najviše vrednosti u „Frequency average“</a:t>
            </a:r>
          </a:p>
          <a:p>
            <a:pPr marL="285750" indent="-285750">
              <a:buFont typeface="Arial" panose="020B0604020202020204" pitchFamily="34" charset="0"/>
              <a:buChar char="•"/>
            </a:pPr>
            <a:r>
              <a:rPr lang="sr-Latn-RS" sz="1600" dirty="0">
                <a:solidFill>
                  <a:srgbClr val="000000"/>
                </a:solidFill>
                <a:effectLst/>
                <a:ea typeface="Segoe UI" panose="020B0502040204020203" pitchFamily="34" charset="0"/>
              </a:rPr>
              <a:t>Detektovan pik najniže i dva pika najviših vrednosti u „Power Factor A average“</a:t>
            </a:r>
          </a:p>
          <a:p>
            <a:pPr marL="285750" indent="-285750">
              <a:buFont typeface="Arial" panose="020B0604020202020204" pitchFamily="34" charset="0"/>
              <a:buChar char="•"/>
            </a:pPr>
            <a:r>
              <a:rPr lang="sr-Latn-RS" sz="1600" dirty="0">
                <a:solidFill>
                  <a:srgbClr val="000000"/>
                </a:solidFill>
                <a:effectLst/>
                <a:ea typeface="Segoe UI" panose="020B0502040204020203" pitchFamily="34" charset="0"/>
              </a:rPr>
              <a:t>Za razliku kod IsolationForest, ovde period između 8 i 9 časove ne utiče vidno na ishod algoritma</a:t>
            </a:r>
            <a:endParaRPr lang="sr-Latn-RS" sz="1600" dirty="0"/>
          </a:p>
          <a:p>
            <a:pPr marL="285750" indent="-285750">
              <a:buFont typeface="Arial" panose="020B0604020202020204" pitchFamily="34" charset="0"/>
              <a:buChar char="•"/>
            </a:pPr>
            <a:endParaRPr lang="sr-Latn-RS" dirty="0"/>
          </a:p>
        </p:txBody>
      </p:sp>
      <p:pic>
        <p:nvPicPr>
          <p:cNvPr id="2" name="Picture 1">
            <a:extLst>
              <a:ext uri="{FF2B5EF4-FFF2-40B4-BE49-F238E27FC236}">
                <a16:creationId xmlns:a16="http://schemas.microsoft.com/office/drawing/2014/main" id="{53A91CB4-856F-02B5-C8EB-95B1DB45FD06}"/>
              </a:ext>
            </a:extLst>
          </p:cNvPr>
          <p:cNvPicPr/>
          <p:nvPr/>
        </p:nvPicPr>
        <p:blipFill>
          <a:blip r:embed="rId4"/>
          <a:stretch>
            <a:fillRect/>
          </a:stretch>
        </p:blipFill>
        <p:spPr>
          <a:xfrm>
            <a:off x="169948" y="1570300"/>
            <a:ext cx="6181725" cy="1238250"/>
          </a:xfrm>
          <a:prstGeom prst="rect">
            <a:avLst/>
          </a:prstGeom>
        </p:spPr>
      </p:pic>
      <p:pic>
        <p:nvPicPr>
          <p:cNvPr id="4" name="Picture 3">
            <a:extLst>
              <a:ext uri="{FF2B5EF4-FFF2-40B4-BE49-F238E27FC236}">
                <a16:creationId xmlns:a16="http://schemas.microsoft.com/office/drawing/2014/main" id="{58ED12C3-88F5-DE5A-90A9-BE9F5DC483EB}"/>
              </a:ext>
            </a:extLst>
          </p:cNvPr>
          <p:cNvPicPr/>
          <p:nvPr/>
        </p:nvPicPr>
        <p:blipFill>
          <a:blip r:embed="rId5"/>
          <a:stretch>
            <a:fillRect/>
          </a:stretch>
        </p:blipFill>
        <p:spPr>
          <a:xfrm>
            <a:off x="169948" y="2806438"/>
            <a:ext cx="6181725" cy="1238250"/>
          </a:xfrm>
          <a:prstGeom prst="rect">
            <a:avLst/>
          </a:prstGeom>
        </p:spPr>
      </p:pic>
      <p:pic>
        <p:nvPicPr>
          <p:cNvPr id="12" name="Picture 11">
            <a:extLst>
              <a:ext uri="{FF2B5EF4-FFF2-40B4-BE49-F238E27FC236}">
                <a16:creationId xmlns:a16="http://schemas.microsoft.com/office/drawing/2014/main" id="{A681CC72-1B53-8ADB-CE94-F13A874CACAF}"/>
              </a:ext>
            </a:extLst>
          </p:cNvPr>
          <p:cNvPicPr/>
          <p:nvPr/>
        </p:nvPicPr>
        <p:blipFill>
          <a:blip r:embed="rId6"/>
          <a:stretch>
            <a:fillRect/>
          </a:stretch>
        </p:blipFill>
        <p:spPr>
          <a:xfrm>
            <a:off x="169947" y="5287700"/>
            <a:ext cx="6181725" cy="1247775"/>
          </a:xfrm>
          <a:prstGeom prst="rect">
            <a:avLst/>
          </a:prstGeom>
        </p:spPr>
      </p:pic>
      <p:pic>
        <p:nvPicPr>
          <p:cNvPr id="13" name="Picture 12">
            <a:extLst>
              <a:ext uri="{FF2B5EF4-FFF2-40B4-BE49-F238E27FC236}">
                <a16:creationId xmlns:a16="http://schemas.microsoft.com/office/drawing/2014/main" id="{8F0C9613-1875-CCD5-0B00-09EDFE4B36BD}"/>
              </a:ext>
            </a:extLst>
          </p:cNvPr>
          <p:cNvPicPr/>
          <p:nvPr/>
        </p:nvPicPr>
        <p:blipFill>
          <a:blip r:embed="rId7"/>
          <a:stretch>
            <a:fillRect/>
          </a:stretch>
        </p:blipFill>
        <p:spPr>
          <a:xfrm>
            <a:off x="169947" y="4044688"/>
            <a:ext cx="6181725" cy="1238250"/>
          </a:xfrm>
          <a:prstGeom prst="rect">
            <a:avLst/>
          </a:prstGeom>
        </p:spPr>
      </p:pic>
    </p:spTree>
    <p:extLst>
      <p:ext uri="{BB962C8B-B14F-4D97-AF65-F5344CB8AC3E}">
        <p14:creationId xmlns:p14="http://schemas.microsoft.com/office/powerpoint/2010/main" val="173240418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Content Placeholder 4">
            <a:extLst>
              <a:ext uri="{FF2B5EF4-FFF2-40B4-BE49-F238E27FC236}">
                <a16:creationId xmlns:a16="http://schemas.microsoft.com/office/drawing/2014/main" id="{17062073-5027-4AA3-AB16-4D2C8C505AF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5000"/>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641431" y="816337"/>
            <a:ext cx="5225327" cy="5225327"/>
          </a:xfrm>
          <a:prstGeom prst="rect">
            <a:avLst/>
          </a:prstGeom>
        </p:spPr>
      </p:pic>
      <p:pic>
        <p:nvPicPr>
          <p:cNvPr id="12" name="Content Placeholder 4" descr="Scales of Justice">
            <a:extLst>
              <a:ext uri="{FF2B5EF4-FFF2-40B4-BE49-F238E27FC236}">
                <a16:creationId xmlns:a16="http://schemas.microsoft.com/office/drawing/2014/main" id="{5235377F-9983-A900-D8E6-883478505C0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25242" y="311056"/>
            <a:ext cx="1097280" cy="1097280"/>
          </a:xfrm>
          <a:prstGeom prst="rect">
            <a:avLst/>
          </a:prstGeom>
        </p:spPr>
      </p:pic>
      <p:sp>
        <p:nvSpPr>
          <p:cNvPr id="13" name="Title 1">
            <a:extLst>
              <a:ext uri="{FF2B5EF4-FFF2-40B4-BE49-F238E27FC236}">
                <a16:creationId xmlns:a16="http://schemas.microsoft.com/office/drawing/2014/main" id="{6FBA094B-927E-BCEA-9CEF-AEF847832710}"/>
              </a:ext>
            </a:extLst>
          </p:cNvPr>
          <p:cNvSpPr>
            <a:spLocks noGrp="1"/>
          </p:cNvSpPr>
          <p:nvPr>
            <p:ph type="title"/>
          </p:nvPr>
        </p:nvSpPr>
        <p:spPr>
          <a:xfrm>
            <a:off x="1422522" y="170574"/>
            <a:ext cx="7606068" cy="1469965"/>
          </a:xfrm>
        </p:spPr>
        <p:txBody>
          <a:bodyPr anchor="ctr">
            <a:normAutofit/>
          </a:bodyPr>
          <a:lstStyle/>
          <a:p>
            <a:r>
              <a:rPr lang="sr-Latn-RS" dirty="0">
                <a:latin typeface="Franklin Gothic Book" panose="020B0503020102020204" pitchFamily="34" charset="0"/>
                <a:cs typeface="Segoe UI" panose="020B0502040204020203" pitchFamily="34" charset="0"/>
              </a:rPr>
              <a:t>Zaključak:</a:t>
            </a:r>
            <a:endParaRPr lang="en-US" dirty="0">
              <a:latin typeface="Franklin Gothic Book" panose="020B0503020102020204" pitchFamily="34" charset="0"/>
              <a:cs typeface="Segoe UI" panose="020B0502040204020203" pitchFamily="34" charset="0"/>
            </a:endParaRPr>
          </a:p>
        </p:txBody>
      </p:sp>
      <p:sp>
        <p:nvSpPr>
          <p:cNvPr id="14" name="Content Placeholder 2">
            <a:extLst>
              <a:ext uri="{FF2B5EF4-FFF2-40B4-BE49-F238E27FC236}">
                <a16:creationId xmlns:a16="http://schemas.microsoft.com/office/drawing/2014/main" id="{6FCE8736-CE86-B4A2-000C-3155CEEFC478}"/>
              </a:ext>
            </a:extLst>
          </p:cNvPr>
          <p:cNvSpPr>
            <a:spLocks noGrp="1"/>
          </p:cNvSpPr>
          <p:nvPr>
            <p:ph idx="1"/>
          </p:nvPr>
        </p:nvSpPr>
        <p:spPr>
          <a:xfrm>
            <a:off x="873881" y="2000334"/>
            <a:ext cx="8927067" cy="4125258"/>
          </a:xfrm>
        </p:spPr>
        <p:txBody>
          <a:bodyPr vert="horz" lIns="91440" tIns="45720" rIns="91440" bIns="45720" rtlCol="0" anchor="t">
            <a:normAutofit/>
          </a:bodyPr>
          <a:lstStyle/>
          <a:p>
            <a:r>
              <a:rPr lang="sr-Latn-RS" sz="1800" dirty="0">
                <a:latin typeface="Segoe UI" panose="020B0502040204020203" pitchFamily="34" charset="0"/>
                <a:cs typeface="Segoe UI" panose="020B0502040204020203" pitchFamily="34" charset="0"/>
              </a:rPr>
              <a:t>Detekcija anomalija je u praksi izuzetno zahtevan zadatak.</a:t>
            </a:r>
          </a:p>
          <a:p>
            <a:r>
              <a:rPr lang="sr-Latn-RS" sz="1800" dirty="0">
                <a:latin typeface="Segoe UI" panose="020B0502040204020203" pitchFamily="34" charset="0"/>
                <a:cs typeface="Segoe UI" panose="020B0502040204020203" pitchFamily="34" charset="0"/>
              </a:rPr>
              <a:t>Često ima veoma malo primera anomaličnih podataka, ili ih uopšte i nema.</a:t>
            </a:r>
          </a:p>
          <a:p>
            <a:r>
              <a:rPr lang="sr-Latn-RS" sz="1800" dirty="0">
                <a:latin typeface="Segoe UI" panose="020B0502040204020203" pitchFamily="34" charset="0"/>
                <a:cs typeface="Segoe UI" panose="020B0502040204020203" pitchFamily="34" charset="0"/>
              </a:rPr>
              <a:t>U praksi je skoro uvek neisplativo namerno indukovati anomalične podatke.</a:t>
            </a:r>
          </a:p>
          <a:p>
            <a:r>
              <a:rPr lang="sr-Latn-RS" sz="1800" dirty="0">
                <a:latin typeface="Segoe UI" panose="020B0502040204020203" pitchFamily="34" charset="0"/>
                <a:cs typeface="Segoe UI" panose="020B0502040204020203" pitchFamily="34" charset="0"/>
              </a:rPr>
              <a:t>Algoritmi nenadgledanog učenja za detekciju anomalija su u tom slučaju jedino validno rešenje.</a:t>
            </a:r>
          </a:p>
          <a:p>
            <a:r>
              <a:rPr lang="sr-Latn-RS" sz="1800" dirty="0">
                <a:latin typeface="Segoe UI" panose="020B0502040204020203" pitchFamily="34" charset="0"/>
                <a:cs typeface="Segoe UI" panose="020B0502040204020203" pitchFamily="34" charset="0"/>
              </a:rPr>
              <a:t>Neki (kao Isolation Forest) su dobri u nalaženju globalnih anomalija, dok su drugi (Local Outlier Factor) dobri u nalaženju lokalnih anomalija, a koji od njih bolje deluje, zavisi od podataka nad kojima se pokreću.</a:t>
            </a:r>
          </a:p>
          <a:p>
            <a:r>
              <a:rPr lang="sr-Latn-RS" sz="1800" dirty="0">
                <a:latin typeface="Segoe UI" panose="020B0502040204020203" pitchFamily="34" charset="0"/>
                <a:cs typeface="Segoe UI" panose="020B0502040204020203" pitchFamily="34" charset="0"/>
              </a:rPr>
              <a:t>Korišćenje algoritama nenadgledanog učenja je u praksi često nezahvalno, budući da nema načina da se sa izvesnom pouzdanošću proveri njihova tačnost.</a:t>
            </a:r>
          </a:p>
          <a:p>
            <a:endParaRPr lang="sr-Latn-RS" sz="1800" dirty="0">
              <a:latin typeface="Segoe UI" panose="020B0502040204020203" pitchFamily="34" charset="0"/>
              <a:cs typeface="Segoe UI" panose="020B0502040204020203" pitchFamily="34" charset="0"/>
            </a:endParaRPr>
          </a:p>
          <a:p>
            <a:endParaRPr lang="sr-Latn-RS" sz="18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88263048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Graphic 10" descr="Books on Shelf">
            <a:extLst>
              <a:ext uri="{FF2B5EF4-FFF2-40B4-BE49-F238E27FC236}">
                <a16:creationId xmlns:a16="http://schemas.microsoft.com/office/drawing/2014/main" id="{18A239E6-97C0-4A74-8E7A-C9FD39A8C92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20041" y="982364"/>
            <a:ext cx="2659472" cy="2659472"/>
          </a:xfrm>
          <a:prstGeom prst="rect">
            <a:avLst/>
          </a:prstGeom>
        </p:spPr>
      </p:pic>
      <p:cxnSp>
        <p:nvCxnSpPr>
          <p:cNvPr id="16" name="Straight Connector 15">
            <a:extLst>
              <a:ext uri="{FF2B5EF4-FFF2-40B4-BE49-F238E27FC236}">
                <a16:creationId xmlns:a16="http://schemas.microsoft.com/office/drawing/2014/main" id="{DFDA47BC-3069-47F5-8257-24B3B1F76A0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129276" y="477749"/>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5" name="Graphic 4" descr="Chat">
            <a:extLst>
              <a:ext uri="{FF2B5EF4-FFF2-40B4-BE49-F238E27FC236}">
                <a16:creationId xmlns:a16="http://schemas.microsoft.com/office/drawing/2014/main" id="{EB71843F-0A0B-4317-B205-4B0A0B97C0F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290143" y="983211"/>
            <a:ext cx="2646677" cy="2646677"/>
          </a:xfrm>
          <a:prstGeom prst="rect">
            <a:avLst/>
          </a:prstGeom>
        </p:spPr>
      </p:pic>
      <p:cxnSp>
        <p:nvCxnSpPr>
          <p:cNvPr id="20" name="Straight Connector 19">
            <a:extLst>
              <a:ext uri="{FF2B5EF4-FFF2-40B4-BE49-F238E27FC236}">
                <a16:creationId xmlns:a16="http://schemas.microsoft.com/office/drawing/2014/main" id="{942B920A-73AD-402A-8EEF-B88E1A9398B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7686" y="477749"/>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7" name="Graphic 6" descr="Blackboard">
            <a:extLst>
              <a:ext uri="{FF2B5EF4-FFF2-40B4-BE49-F238E27FC236}">
                <a16:creationId xmlns:a16="http://schemas.microsoft.com/office/drawing/2014/main" id="{2696A1A4-8E43-47F6-A6DC-A9ADAB053D8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256859" y="982364"/>
            <a:ext cx="2648371" cy="2648371"/>
          </a:xfrm>
          <a:prstGeom prst="rect">
            <a:avLst/>
          </a:prstGeom>
        </p:spPr>
      </p:pic>
      <p:cxnSp>
        <p:nvCxnSpPr>
          <p:cNvPr id="22" name="Straight Connector 21">
            <a:extLst>
              <a:ext uri="{FF2B5EF4-FFF2-40B4-BE49-F238E27FC236}">
                <a16:creationId xmlns:a16="http://schemas.microsoft.com/office/drawing/2014/main" id="{00C9EB70-BC82-414A-BF8D-AD7FC67276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066096" y="477749"/>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9" name="Graphic 8" descr="Open Book">
            <a:extLst>
              <a:ext uri="{FF2B5EF4-FFF2-40B4-BE49-F238E27FC236}">
                <a16:creationId xmlns:a16="http://schemas.microsoft.com/office/drawing/2014/main" id="{93E427C7-0218-4592-82DA-2431E4BF8756}"/>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225269" y="1004677"/>
            <a:ext cx="2648372" cy="2648372"/>
          </a:xfrm>
          <a:prstGeom prst="rect">
            <a:avLst/>
          </a:prstGeom>
        </p:spPr>
      </p:pic>
      <p:sp>
        <p:nvSpPr>
          <p:cNvPr id="18" name="Rectangle 17">
            <a:extLst>
              <a:ext uri="{FF2B5EF4-FFF2-40B4-BE49-F238E27FC236}">
                <a16:creationId xmlns:a16="http://schemas.microsoft.com/office/drawing/2014/main" id="{7AE95D8F-9825-4222-8846-E3461598CC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463354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561AC0E-7195-4ACF-AA0A-5E2923A987F7}"/>
              </a:ext>
            </a:extLst>
          </p:cNvPr>
          <p:cNvSpPr>
            <a:spLocks noGrp="1"/>
          </p:cNvSpPr>
          <p:nvPr>
            <p:ph type="ctrTitle"/>
          </p:nvPr>
        </p:nvSpPr>
        <p:spPr>
          <a:xfrm>
            <a:off x="527538" y="4756638"/>
            <a:ext cx="11139854" cy="930447"/>
          </a:xfrm>
        </p:spPr>
        <p:txBody>
          <a:bodyPr>
            <a:normAutofit/>
          </a:bodyPr>
          <a:lstStyle/>
          <a:p>
            <a:r>
              <a:rPr lang="sr-Latn-RS" sz="5400" dirty="0">
                <a:solidFill>
                  <a:srgbClr val="FFFFFF"/>
                </a:solidFill>
                <a:latin typeface="Franklin Gothic Book" panose="020B0503020102020204" pitchFamily="34" charset="0"/>
                <a:cs typeface="Segoe UI" panose="020B0502040204020203" pitchFamily="34" charset="0"/>
              </a:rPr>
              <a:t>Hvala na pažnji</a:t>
            </a:r>
            <a:endParaRPr lang="en-US" sz="5400" dirty="0">
              <a:solidFill>
                <a:srgbClr val="FFFFFF"/>
              </a:solidFill>
              <a:latin typeface="Franklin Gothic Book" panose="020B0503020102020204" pitchFamily="34" charset="0"/>
              <a:cs typeface="Segoe UI" panose="020B0502040204020203" pitchFamily="34" charset="0"/>
            </a:endParaRPr>
          </a:p>
        </p:txBody>
      </p:sp>
      <p:cxnSp>
        <p:nvCxnSpPr>
          <p:cNvPr id="24" name="Straight Connector 23">
            <a:extLst>
              <a:ext uri="{FF2B5EF4-FFF2-40B4-BE49-F238E27FC236}">
                <a16:creationId xmlns:a16="http://schemas.microsoft.com/office/drawing/2014/main" id="{3217665F-0036-444A-8D4A-33AF36A36A4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573869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
        <p:nvSpPr>
          <p:cNvPr id="3" name="Subtitle 2">
            <a:extLst>
              <a:ext uri="{FF2B5EF4-FFF2-40B4-BE49-F238E27FC236}">
                <a16:creationId xmlns:a16="http://schemas.microsoft.com/office/drawing/2014/main" id="{814253EE-4FA2-4843-BE27-C7D5B08FFB81}"/>
              </a:ext>
            </a:extLst>
          </p:cNvPr>
          <p:cNvSpPr>
            <a:spLocks noGrp="1"/>
          </p:cNvSpPr>
          <p:nvPr>
            <p:ph type="subTitle" idx="1"/>
          </p:nvPr>
        </p:nvSpPr>
        <p:spPr>
          <a:xfrm>
            <a:off x="1339362" y="5815698"/>
            <a:ext cx="9144000" cy="420001"/>
          </a:xfrm>
        </p:spPr>
        <p:txBody>
          <a:bodyPr>
            <a:normAutofit/>
          </a:bodyPr>
          <a:lstStyle/>
          <a:p>
            <a:r>
              <a:rPr lang="sr-Latn-RS" sz="2000" dirty="0">
                <a:solidFill>
                  <a:srgbClr val="E7E6E6"/>
                </a:solidFill>
                <a:latin typeface="Segoe UI" panose="020B0502040204020203" pitchFamily="34" charset="0"/>
                <a:cs typeface="Segoe UI" panose="020B0502040204020203" pitchFamily="34" charset="0"/>
              </a:rPr>
              <a:t>Andrija Malbaša</a:t>
            </a:r>
            <a:endParaRPr lang="en-US" sz="2000" dirty="0">
              <a:solidFill>
                <a:srgbClr val="E7E6E6"/>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372968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arn(inVertical)">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arn(inVertic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barn(inVertical)">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barn(inVertical)">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084F172B-B33D-7F30-4989-080B8203CC76}"/>
              </a:ext>
            </a:extLst>
          </p:cNvPr>
          <p:cNvSpPr>
            <a:spLocks noGrp="1"/>
          </p:cNvSpPr>
          <p:nvPr>
            <p:ph type="title"/>
          </p:nvPr>
        </p:nvSpPr>
        <p:spPr>
          <a:xfrm>
            <a:off x="1422522" y="170574"/>
            <a:ext cx="7606068" cy="1469965"/>
          </a:xfrm>
        </p:spPr>
        <p:txBody>
          <a:bodyPr anchor="ctr">
            <a:normAutofit/>
          </a:bodyPr>
          <a:lstStyle/>
          <a:p>
            <a:r>
              <a:rPr lang="sr-Latn-RS" dirty="0">
                <a:latin typeface="Franklin Gothic Book" panose="020B0503020102020204" pitchFamily="34" charset="0"/>
                <a:cs typeface="Segoe UI" panose="020B0502040204020203" pitchFamily="34" charset="0"/>
              </a:rPr>
              <a:t>1. Istraživačka analiza podataka:</a:t>
            </a:r>
            <a:endParaRPr lang="en-US" dirty="0">
              <a:latin typeface="Franklin Gothic Book" panose="020B0503020102020204" pitchFamily="34" charset="0"/>
              <a:cs typeface="Segoe UI" panose="020B0502040204020203" pitchFamily="34" charset="0"/>
            </a:endParaRPr>
          </a:p>
        </p:txBody>
      </p:sp>
      <p:pic>
        <p:nvPicPr>
          <p:cNvPr id="11" name="Graphic 10" descr="Open Book">
            <a:extLst>
              <a:ext uri="{FF2B5EF4-FFF2-40B4-BE49-F238E27FC236}">
                <a16:creationId xmlns:a16="http://schemas.microsoft.com/office/drawing/2014/main" id="{E06C5175-7234-E91F-1582-D6AD664D3CC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25242" y="356917"/>
            <a:ext cx="1097280" cy="1097280"/>
          </a:xfrm>
          <a:prstGeom prst="rect">
            <a:avLst/>
          </a:prstGeom>
        </p:spPr>
      </p:pic>
      <p:pic>
        <p:nvPicPr>
          <p:cNvPr id="7" name="Picture 6">
            <a:extLst>
              <a:ext uri="{FF2B5EF4-FFF2-40B4-BE49-F238E27FC236}">
                <a16:creationId xmlns:a16="http://schemas.microsoft.com/office/drawing/2014/main" id="{CB459CC2-1B67-ABA4-4EDF-FF54B9C013E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5242" y="1359312"/>
            <a:ext cx="6789134" cy="5435947"/>
          </a:xfrm>
          <a:prstGeom prst="rect">
            <a:avLst/>
          </a:prstGeom>
        </p:spPr>
      </p:pic>
      <p:sp>
        <p:nvSpPr>
          <p:cNvPr id="8" name="TextBox 7">
            <a:extLst>
              <a:ext uri="{FF2B5EF4-FFF2-40B4-BE49-F238E27FC236}">
                <a16:creationId xmlns:a16="http://schemas.microsoft.com/office/drawing/2014/main" id="{2E4BB948-A33A-4165-CD6C-CD0DC133208A}"/>
              </a:ext>
            </a:extLst>
          </p:cNvPr>
          <p:cNvSpPr txBox="1"/>
          <p:nvPr/>
        </p:nvSpPr>
        <p:spPr>
          <a:xfrm>
            <a:off x="7661429" y="2290439"/>
            <a:ext cx="3525645" cy="369332"/>
          </a:xfrm>
          <a:prstGeom prst="rect">
            <a:avLst/>
          </a:prstGeom>
          <a:noFill/>
        </p:spPr>
        <p:txBody>
          <a:bodyPr wrap="none" rtlCol="0">
            <a:spAutoFit/>
          </a:bodyPr>
          <a:lstStyle/>
          <a:p>
            <a:r>
              <a:rPr lang="en-US" dirty="0" err="1"/>
              <a:t>Slika</a:t>
            </a:r>
            <a:r>
              <a:rPr lang="en-US" dirty="0"/>
              <a:t> 0. </a:t>
            </a:r>
            <a:r>
              <a:rPr lang="en-US" dirty="0" err="1"/>
              <a:t>Sumarna</a:t>
            </a:r>
            <a:r>
              <a:rPr lang="en-US" dirty="0"/>
              <a:t> </a:t>
            </a:r>
            <a:r>
              <a:rPr lang="en-US" dirty="0" err="1"/>
              <a:t>statistika</a:t>
            </a:r>
            <a:r>
              <a:rPr lang="en-US" dirty="0"/>
              <a:t> </a:t>
            </a:r>
            <a:r>
              <a:rPr lang="en-US" dirty="0" err="1"/>
              <a:t>podataka</a:t>
            </a:r>
            <a:endParaRPr lang="sr-Latn-RS" dirty="0"/>
          </a:p>
        </p:txBody>
      </p:sp>
    </p:spTree>
    <p:extLst>
      <p:ext uri="{BB962C8B-B14F-4D97-AF65-F5344CB8AC3E}">
        <p14:creationId xmlns:p14="http://schemas.microsoft.com/office/powerpoint/2010/main" val="1853259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084F172B-B33D-7F30-4989-080B8203CC76}"/>
              </a:ext>
            </a:extLst>
          </p:cNvPr>
          <p:cNvSpPr>
            <a:spLocks noGrp="1"/>
          </p:cNvSpPr>
          <p:nvPr>
            <p:ph type="title"/>
          </p:nvPr>
        </p:nvSpPr>
        <p:spPr>
          <a:xfrm>
            <a:off x="1422522" y="170574"/>
            <a:ext cx="7606068" cy="1469965"/>
          </a:xfrm>
        </p:spPr>
        <p:txBody>
          <a:bodyPr anchor="ctr">
            <a:normAutofit/>
          </a:bodyPr>
          <a:lstStyle/>
          <a:p>
            <a:r>
              <a:rPr lang="sr-Latn-RS" dirty="0">
                <a:latin typeface="Franklin Gothic Book" panose="020B0503020102020204" pitchFamily="34" charset="0"/>
                <a:cs typeface="Segoe UI" panose="020B0502040204020203" pitchFamily="34" charset="0"/>
              </a:rPr>
              <a:t>1. Istraživačka analiza podataka:</a:t>
            </a:r>
            <a:endParaRPr lang="en-US" dirty="0">
              <a:latin typeface="Franklin Gothic Book" panose="020B0503020102020204" pitchFamily="34" charset="0"/>
              <a:cs typeface="Segoe UI" panose="020B0502040204020203" pitchFamily="34" charset="0"/>
            </a:endParaRPr>
          </a:p>
        </p:txBody>
      </p:sp>
      <p:pic>
        <p:nvPicPr>
          <p:cNvPr id="11" name="Graphic 10" descr="Open Book">
            <a:extLst>
              <a:ext uri="{FF2B5EF4-FFF2-40B4-BE49-F238E27FC236}">
                <a16:creationId xmlns:a16="http://schemas.microsoft.com/office/drawing/2014/main" id="{E06C5175-7234-E91F-1582-D6AD664D3CC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25242" y="356917"/>
            <a:ext cx="1097280" cy="1097280"/>
          </a:xfrm>
          <a:prstGeom prst="rect">
            <a:avLst/>
          </a:prstGeom>
        </p:spPr>
      </p:pic>
      <p:pic>
        <p:nvPicPr>
          <p:cNvPr id="4" name="Picture 2">
            <a:extLst>
              <a:ext uri="{FF2B5EF4-FFF2-40B4-BE49-F238E27FC236}">
                <a16:creationId xmlns:a16="http://schemas.microsoft.com/office/drawing/2014/main" id="{3A80AA9F-E0ED-86E4-C7BF-90072698C37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5242" y="1454197"/>
            <a:ext cx="8250587" cy="511172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D5825163-16DE-8A1E-0221-9C1001FCD440}"/>
              </a:ext>
            </a:extLst>
          </p:cNvPr>
          <p:cNvSpPr txBox="1"/>
          <p:nvPr/>
        </p:nvSpPr>
        <p:spPr>
          <a:xfrm>
            <a:off x="8717984" y="2630701"/>
            <a:ext cx="2784673" cy="369332"/>
          </a:xfrm>
          <a:prstGeom prst="rect">
            <a:avLst/>
          </a:prstGeom>
          <a:noFill/>
        </p:spPr>
        <p:txBody>
          <a:bodyPr wrap="none" rtlCol="0">
            <a:spAutoFit/>
          </a:bodyPr>
          <a:lstStyle/>
          <a:p>
            <a:r>
              <a:rPr lang="sr-Latn-RS" dirty="0"/>
              <a:t>Slika 1: Raspodela podataka</a:t>
            </a:r>
          </a:p>
        </p:txBody>
      </p:sp>
    </p:spTree>
    <p:extLst>
      <p:ext uri="{BB962C8B-B14F-4D97-AF65-F5344CB8AC3E}">
        <p14:creationId xmlns:p14="http://schemas.microsoft.com/office/powerpoint/2010/main" val="25733628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084F172B-B33D-7F30-4989-080B8203CC76}"/>
              </a:ext>
            </a:extLst>
          </p:cNvPr>
          <p:cNvSpPr>
            <a:spLocks noGrp="1"/>
          </p:cNvSpPr>
          <p:nvPr>
            <p:ph type="title"/>
          </p:nvPr>
        </p:nvSpPr>
        <p:spPr>
          <a:xfrm>
            <a:off x="1422522" y="170574"/>
            <a:ext cx="7606068" cy="1469965"/>
          </a:xfrm>
        </p:spPr>
        <p:txBody>
          <a:bodyPr anchor="ctr">
            <a:normAutofit/>
          </a:bodyPr>
          <a:lstStyle/>
          <a:p>
            <a:r>
              <a:rPr lang="sr-Latn-RS" dirty="0">
                <a:latin typeface="Franklin Gothic Book" panose="020B0503020102020204" pitchFamily="34" charset="0"/>
                <a:cs typeface="Segoe UI" panose="020B0502040204020203" pitchFamily="34" charset="0"/>
              </a:rPr>
              <a:t>1. Istraživačka analiza podataka:</a:t>
            </a:r>
            <a:endParaRPr lang="en-US" dirty="0">
              <a:latin typeface="Franklin Gothic Book" panose="020B0503020102020204" pitchFamily="34" charset="0"/>
              <a:cs typeface="Segoe UI" panose="020B0502040204020203" pitchFamily="34" charset="0"/>
            </a:endParaRPr>
          </a:p>
        </p:txBody>
      </p:sp>
      <p:pic>
        <p:nvPicPr>
          <p:cNvPr id="11" name="Graphic 10" descr="Open Book">
            <a:extLst>
              <a:ext uri="{FF2B5EF4-FFF2-40B4-BE49-F238E27FC236}">
                <a16:creationId xmlns:a16="http://schemas.microsoft.com/office/drawing/2014/main" id="{E06C5175-7234-E91F-1582-D6AD664D3CC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25242" y="356917"/>
            <a:ext cx="1097280" cy="1097280"/>
          </a:xfrm>
          <a:prstGeom prst="rect">
            <a:avLst/>
          </a:prstGeom>
        </p:spPr>
      </p:pic>
      <p:sp>
        <p:nvSpPr>
          <p:cNvPr id="2" name="TextBox 1">
            <a:extLst>
              <a:ext uri="{FF2B5EF4-FFF2-40B4-BE49-F238E27FC236}">
                <a16:creationId xmlns:a16="http://schemas.microsoft.com/office/drawing/2014/main" id="{8E2CD659-C221-3261-6293-1F2AC282BDF0}"/>
              </a:ext>
            </a:extLst>
          </p:cNvPr>
          <p:cNvSpPr txBox="1"/>
          <p:nvPr/>
        </p:nvSpPr>
        <p:spPr>
          <a:xfrm>
            <a:off x="9254094" y="2621823"/>
            <a:ext cx="1905586" cy="369332"/>
          </a:xfrm>
          <a:prstGeom prst="rect">
            <a:avLst/>
          </a:prstGeom>
          <a:noFill/>
        </p:spPr>
        <p:txBody>
          <a:bodyPr wrap="none" rtlCol="0">
            <a:spAutoFit/>
          </a:bodyPr>
          <a:lstStyle/>
          <a:p>
            <a:r>
              <a:rPr lang="sr-Latn-RS" dirty="0"/>
              <a:t>Slika 2: Histogrami</a:t>
            </a:r>
          </a:p>
        </p:txBody>
      </p:sp>
      <p:pic>
        <p:nvPicPr>
          <p:cNvPr id="3" name="Picture 2">
            <a:extLst>
              <a:ext uri="{FF2B5EF4-FFF2-40B4-BE49-F238E27FC236}">
                <a16:creationId xmlns:a16="http://schemas.microsoft.com/office/drawing/2014/main" id="{3EAD456B-6EBD-4C5B-D335-DFA771306CD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5242" y="1477882"/>
            <a:ext cx="8788893" cy="47601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66471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084F172B-B33D-7F30-4989-080B8203CC76}"/>
              </a:ext>
            </a:extLst>
          </p:cNvPr>
          <p:cNvSpPr>
            <a:spLocks noGrp="1"/>
          </p:cNvSpPr>
          <p:nvPr>
            <p:ph type="title"/>
          </p:nvPr>
        </p:nvSpPr>
        <p:spPr>
          <a:xfrm>
            <a:off x="1422522" y="170574"/>
            <a:ext cx="7606068" cy="1469965"/>
          </a:xfrm>
        </p:spPr>
        <p:txBody>
          <a:bodyPr anchor="ctr">
            <a:normAutofit/>
          </a:bodyPr>
          <a:lstStyle/>
          <a:p>
            <a:r>
              <a:rPr lang="sr-Latn-RS" dirty="0">
                <a:latin typeface="Franklin Gothic Book" panose="020B0503020102020204" pitchFamily="34" charset="0"/>
                <a:cs typeface="Segoe UI" panose="020B0502040204020203" pitchFamily="34" charset="0"/>
              </a:rPr>
              <a:t>1. Istraživačka analiza podataka:</a:t>
            </a:r>
            <a:endParaRPr lang="en-US" dirty="0">
              <a:latin typeface="Franklin Gothic Book" panose="020B0503020102020204" pitchFamily="34" charset="0"/>
              <a:cs typeface="Segoe UI" panose="020B0502040204020203" pitchFamily="34" charset="0"/>
            </a:endParaRPr>
          </a:p>
        </p:txBody>
      </p:sp>
      <p:pic>
        <p:nvPicPr>
          <p:cNvPr id="11" name="Graphic 10" descr="Open Book">
            <a:extLst>
              <a:ext uri="{FF2B5EF4-FFF2-40B4-BE49-F238E27FC236}">
                <a16:creationId xmlns:a16="http://schemas.microsoft.com/office/drawing/2014/main" id="{E06C5175-7234-E91F-1582-D6AD664D3CC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25242" y="356917"/>
            <a:ext cx="1097280" cy="1097280"/>
          </a:xfrm>
          <a:prstGeom prst="rect">
            <a:avLst/>
          </a:prstGeom>
        </p:spPr>
      </p:pic>
      <p:sp>
        <p:nvSpPr>
          <p:cNvPr id="12" name="Content Placeholder 2">
            <a:extLst>
              <a:ext uri="{FF2B5EF4-FFF2-40B4-BE49-F238E27FC236}">
                <a16:creationId xmlns:a16="http://schemas.microsoft.com/office/drawing/2014/main" id="{4158BD94-6807-15AF-7540-8740F275EFF1}"/>
              </a:ext>
            </a:extLst>
          </p:cNvPr>
          <p:cNvSpPr>
            <a:spLocks noGrp="1"/>
          </p:cNvSpPr>
          <p:nvPr>
            <p:ph idx="1"/>
          </p:nvPr>
        </p:nvSpPr>
        <p:spPr>
          <a:xfrm>
            <a:off x="873881" y="2000334"/>
            <a:ext cx="8927067" cy="4125258"/>
          </a:xfrm>
        </p:spPr>
        <p:txBody>
          <a:bodyPr vert="horz" lIns="91440" tIns="45720" rIns="91440" bIns="45720" rtlCol="0" anchor="t">
            <a:normAutofit/>
          </a:bodyPr>
          <a:lstStyle/>
          <a:p>
            <a:r>
              <a:rPr lang="sr-Latn-RS" sz="1800" dirty="0">
                <a:latin typeface="Segoe UI" panose="020B0502040204020203" pitchFamily="34" charset="0"/>
                <a:cs typeface="Segoe UI" panose="020B0502040204020203" pitchFamily="34" charset="0"/>
              </a:rPr>
              <a:t>Cilj ovog projekta je detekcija anomalija, tako da se posmatra samo period u kom mašina radi, tj. period između 8 i 16 časova svaki dan.</a:t>
            </a:r>
            <a:endParaRPr lang="en-US" sz="1800" dirty="0">
              <a:latin typeface="Segoe UI" panose="020B0502040204020203" pitchFamily="34" charset="0"/>
              <a:cs typeface="Segoe UI" panose="020B0502040204020203" pitchFamily="34" charset="0"/>
            </a:endParaRPr>
          </a:p>
          <a:p>
            <a:r>
              <a:rPr lang="en-US" sz="1800" dirty="0" err="1">
                <a:latin typeface="Segoe UI" panose="020B0502040204020203" pitchFamily="34" charset="0"/>
                <a:cs typeface="Segoe UI" panose="020B0502040204020203" pitchFamily="34" charset="0"/>
              </a:rPr>
              <a:t>Posmatranjem</a:t>
            </a:r>
            <a:r>
              <a:rPr lang="en-US" sz="1800" dirty="0">
                <a:latin typeface="Segoe UI" panose="020B0502040204020203" pitchFamily="34" charset="0"/>
                <a:cs typeface="Segoe UI" panose="020B0502040204020203" pitchFamily="34" charset="0"/>
              </a:rPr>
              <a:t> </a:t>
            </a:r>
            <a:r>
              <a:rPr lang="en-US" sz="1800" dirty="0" err="1">
                <a:latin typeface="Segoe UI" panose="020B0502040204020203" pitchFamily="34" charset="0"/>
                <a:cs typeface="Segoe UI" panose="020B0502040204020203" pitchFamily="34" charset="0"/>
              </a:rPr>
              <a:t>raspodele</a:t>
            </a:r>
            <a:r>
              <a:rPr lang="en-US" sz="1800" dirty="0">
                <a:latin typeface="Segoe UI" panose="020B0502040204020203" pitchFamily="34" charset="0"/>
                <a:cs typeface="Segoe UI" panose="020B0502040204020203" pitchFamily="34" charset="0"/>
              </a:rPr>
              <a:t> </a:t>
            </a:r>
            <a:r>
              <a:rPr lang="en-US" sz="1800" dirty="0" err="1">
                <a:latin typeface="Segoe UI" panose="020B0502040204020203" pitchFamily="34" charset="0"/>
                <a:cs typeface="Segoe UI" panose="020B0502040204020203" pitchFamily="34" charset="0"/>
              </a:rPr>
              <a:t>podataka</a:t>
            </a:r>
            <a:r>
              <a:rPr lang="en-US" sz="1800" dirty="0">
                <a:latin typeface="Segoe UI" panose="020B0502040204020203" pitchFamily="34" charset="0"/>
                <a:cs typeface="Segoe UI" panose="020B0502040204020203" pitchFamily="34" charset="0"/>
              </a:rPr>
              <a:t> </a:t>
            </a:r>
            <a:r>
              <a:rPr lang="en-US" sz="1800" dirty="0" err="1">
                <a:latin typeface="Segoe UI" panose="020B0502040204020203" pitchFamily="34" charset="0"/>
                <a:cs typeface="Segoe UI" panose="020B0502040204020203" pitchFamily="34" charset="0"/>
              </a:rPr>
              <a:t>i</a:t>
            </a:r>
            <a:r>
              <a:rPr lang="en-US" sz="1800" dirty="0">
                <a:latin typeface="Segoe UI" panose="020B0502040204020203" pitchFamily="34" charset="0"/>
                <a:cs typeface="Segoe UI" panose="020B0502040204020203" pitchFamily="34" charset="0"/>
              </a:rPr>
              <a:t> </a:t>
            </a:r>
            <a:r>
              <a:rPr lang="en-US" sz="1800" dirty="0" err="1">
                <a:latin typeface="Segoe UI" panose="020B0502040204020203" pitchFamily="34" charset="0"/>
                <a:cs typeface="Segoe UI" panose="020B0502040204020203" pitchFamily="34" charset="0"/>
              </a:rPr>
              <a:t>historgrama</a:t>
            </a:r>
            <a:r>
              <a:rPr lang="en-US" sz="1800" dirty="0">
                <a:latin typeface="Segoe UI" panose="020B0502040204020203" pitchFamily="34" charset="0"/>
                <a:cs typeface="Segoe UI" panose="020B0502040204020203" pitchFamily="34" charset="0"/>
              </a:rPr>
              <a:t>, </a:t>
            </a:r>
            <a:r>
              <a:rPr lang="sr-Latn-RS" sz="1800" dirty="0">
                <a:latin typeface="Segoe UI" panose="020B0502040204020203" pitchFamily="34" charset="0"/>
                <a:cs typeface="Segoe UI" panose="020B0502040204020203" pitchFamily="34" charset="0"/>
              </a:rPr>
              <a:t>odlučeno je da se u koraku preprocesrianja podataka koristi normalizacija (da se vrednosti atributa skaliraju na vrednosti u opsegu</a:t>
            </a:r>
            <a:r>
              <a:rPr lang="en-US" sz="1800" dirty="0">
                <a:latin typeface="Segoe UI" panose="020B0502040204020203" pitchFamily="34" charset="0"/>
                <a:cs typeface="Segoe UI" panose="020B0502040204020203" pitchFamily="34" charset="0"/>
              </a:rPr>
              <a:t> [0,1]</a:t>
            </a:r>
            <a:r>
              <a:rPr lang="sr-Latn-RS" sz="1800" dirty="0">
                <a:latin typeface="Segoe UI" panose="020B0502040204020203" pitchFamily="34" charset="0"/>
                <a:cs typeface="Segoe UI" panose="020B0502040204020203" pitchFamily="34" charset="0"/>
              </a:rPr>
              <a:t>), budući da se opsezi vrednosti atributa međusobno veoma razlikuju, što bi ometalo rad Local Outlier Factor algoritma koji je baziran na sličnosti između podataka kao i rad PCA algoritma za redukciju dimenzionalnosti.</a:t>
            </a:r>
          </a:p>
          <a:p>
            <a:r>
              <a:rPr lang="sr-Latn-RS" sz="1800" dirty="0">
                <a:latin typeface="Segoe UI" panose="020B0502040204020203" pitchFamily="34" charset="0"/>
                <a:cs typeface="Segoe UI" panose="020B0502040204020203" pitchFamily="34" charset="0"/>
              </a:rPr>
              <a:t>Analizom je utvrđeno da mašina ne radi sve vreme tokom tih 8 sati, već da malo pred kraj radnog vremena prestaje sa radom, tako da se i taj period ne razmatra u daljoj obradi.</a:t>
            </a:r>
          </a:p>
          <a:p>
            <a:r>
              <a:rPr lang="sr-Latn-RS" sz="1800" dirty="0">
                <a:latin typeface="Segoe UI" panose="020B0502040204020203" pitchFamily="34" charset="0"/>
                <a:cs typeface="Segoe UI" panose="020B0502040204020203" pitchFamily="34" charset="0"/>
              </a:rPr>
              <a:t>Skup podataka je podeljen na 4 Python Dataframe-a koja predstavljaju 4 dana i svaki od njih sadrži opservacije čiji je „timestamp“ između 8 i 16 časova za taj dan, i kod kojih je „Active Power A average“ atribut veći od 0 (u tom slučaju, mašina radi).</a:t>
            </a:r>
          </a:p>
        </p:txBody>
      </p:sp>
    </p:spTree>
    <p:extLst>
      <p:ext uri="{BB962C8B-B14F-4D97-AF65-F5344CB8AC3E}">
        <p14:creationId xmlns:p14="http://schemas.microsoft.com/office/powerpoint/2010/main" val="3698003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084F172B-B33D-7F30-4989-080B8203CC76}"/>
              </a:ext>
            </a:extLst>
          </p:cNvPr>
          <p:cNvSpPr>
            <a:spLocks noGrp="1"/>
          </p:cNvSpPr>
          <p:nvPr>
            <p:ph type="title"/>
          </p:nvPr>
        </p:nvSpPr>
        <p:spPr>
          <a:xfrm>
            <a:off x="1422522" y="170574"/>
            <a:ext cx="7606068" cy="1469965"/>
          </a:xfrm>
        </p:spPr>
        <p:txBody>
          <a:bodyPr anchor="ctr">
            <a:normAutofit/>
          </a:bodyPr>
          <a:lstStyle/>
          <a:p>
            <a:r>
              <a:rPr lang="sr-Latn-RS" dirty="0">
                <a:latin typeface="Franklin Gothic Book" panose="020B0503020102020204" pitchFamily="34" charset="0"/>
                <a:cs typeface="Segoe UI" panose="020B0502040204020203" pitchFamily="34" charset="0"/>
              </a:rPr>
              <a:t>2. Preprocesiranje podataka:</a:t>
            </a:r>
            <a:endParaRPr lang="en-US" dirty="0">
              <a:latin typeface="Franklin Gothic Book" panose="020B0503020102020204" pitchFamily="34" charset="0"/>
              <a:cs typeface="Segoe UI" panose="020B0502040204020203" pitchFamily="34" charset="0"/>
            </a:endParaRPr>
          </a:p>
        </p:txBody>
      </p:sp>
      <p:pic>
        <p:nvPicPr>
          <p:cNvPr id="11" name="Graphic 10" descr="Open Book">
            <a:extLst>
              <a:ext uri="{FF2B5EF4-FFF2-40B4-BE49-F238E27FC236}">
                <a16:creationId xmlns:a16="http://schemas.microsoft.com/office/drawing/2014/main" id="{E06C5175-7234-E91F-1582-D6AD664D3CC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25242" y="356917"/>
            <a:ext cx="1097280" cy="1097280"/>
          </a:xfrm>
          <a:prstGeom prst="rect">
            <a:avLst/>
          </a:prstGeom>
        </p:spPr>
      </p:pic>
      <p:sp>
        <p:nvSpPr>
          <p:cNvPr id="12" name="Content Placeholder 2">
            <a:extLst>
              <a:ext uri="{FF2B5EF4-FFF2-40B4-BE49-F238E27FC236}">
                <a16:creationId xmlns:a16="http://schemas.microsoft.com/office/drawing/2014/main" id="{4158BD94-6807-15AF-7540-8740F275EFF1}"/>
              </a:ext>
            </a:extLst>
          </p:cNvPr>
          <p:cNvSpPr>
            <a:spLocks noGrp="1"/>
          </p:cNvSpPr>
          <p:nvPr>
            <p:ph idx="1"/>
          </p:nvPr>
        </p:nvSpPr>
        <p:spPr>
          <a:xfrm>
            <a:off x="873881" y="2000334"/>
            <a:ext cx="8927067" cy="4125258"/>
          </a:xfrm>
        </p:spPr>
        <p:txBody>
          <a:bodyPr vert="horz" lIns="91440" tIns="45720" rIns="91440" bIns="45720" rtlCol="0" anchor="t">
            <a:normAutofit/>
          </a:bodyPr>
          <a:lstStyle/>
          <a:p>
            <a:r>
              <a:rPr lang="sr-Latn-RS" sz="1800" dirty="0">
                <a:latin typeface="Segoe UI" panose="020B0502040204020203" pitchFamily="34" charset="0"/>
                <a:cs typeface="Segoe UI" panose="020B0502040204020203" pitchFamily="34" charset="0"/>
              </a:rPr>
              <a:t>U ovom koraku je najpre obrađen „timestamp“ atribut tako da više ne predstavlja kolonu u skupu podataka, već ga indeksira.</a:t>
            </a:r>
          </a:p>
          <a:p>
            <a:r>
              <a:rPr lang="sr-Latn-RS" sz="1800" dirty="0">
                <a:latin typeface="Segoe UI" panose="020B0502040204020203" pitchFamily="34" charset="0"/>
                <a:cs typeface="Segoe UI" panose="020B0502040204020203" pitchFamily="34" charset="0"/>
              </a:rPr>
              <a:t>Ceo dataframe je resample-ovan tako što se između indeksa prve i poslednje opservacije u dataframe-u, frekvencijom od 1 sekunde, ubacuju nedostajuće vrednosti metodom ffill (za vrednosti parametara novoubačene vrednosti se uzimaju vrednosti prethodne validne opservacije).</a:t>
            </a:r>
          </a:p>
          <a:p>
            <a:r>
              <a:rPr lang="sr-Latn-RS" sz="1800" dirty="0">
                <a:latin typeface="Segoe UI" panose="020B0502040204020203" pitchFamily="34" charset="0"/>
                <a:cs typeface="Segoe UI" panose="020B0502040204020203" pitchFamily="34" charset="0"/>
              </a:rPr>
              <a:t>Nema duplikata ni null vrednosti.</a:t>
            </a:r>
          </a:p>
          <a:p>
            <a:r>
              <a:rPr lang="sr-Latn-RS" sz="1800" dirty="0">
                <a:latin typeface="Segoe UI" panose="020B0502040204020203" pitchFamily="34" charset="0"/>
                <a:cs typeface="Segoe UI" panose="020B0502040204020203" pitchFamily="34" charset="0"/>
              </a:rPr>
              <a:t>Uklonjeni su atributi „THDU A“, „THDU B“, „THDU C“, za koje je utvrđeno da svojim periodičnim ponašanjem previše utiču na ishod algoritama za detekciju anomalija.</a:t>
            </a:r>
          </a:p>
        </p:txBody>
      </p:sp>
    </p:spTree>
    <p:extLst>
      <p:ext uri="{BB962C8B-B14F-4D97-AF65-F5344CB8AC3E}">
        <p14:creationId xmlns:p14="http://schemas.microsoft.com/office/powerpoint/2010/main" val="15968661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084F172B-B33D-7F30-4989-080B8203CC76}"/>
              </a:ext>
            </a:extLst>
          </p:cNvPr>
          <p:cNvSpPr>
            <a:spLocks noGrp="1"/>
          </p:cNvSpPr>
          <p:nvPr>
            <p:ph type="title"/>
          </p:nvPr>
        </p:nvSpPr>
        <p:spPr>
          <a:xfrm>
            <a:off x="1422522" y="170574"/>
            <a:ext cx="7606068" cy="1469965"/>
          </a:xfrm>
        </p:spPr>
        <p:txBody>
          <a:bodyPr anchor="ctr">
            <a:normAutofit/>
          </a:bodyPr>
          <a:lstStyle/>
          <a:p>
            <a:r>
              <a:rPr lang="sr-Latn-RS" dirty="0">
                <a:latin typeface="Franklin Gothic Book" panose="020B0503020102020204" pitchFamily="34" charset="0"/>
                <a:cs typeface="Segoe UI" panose="020B0502040204020203" pitchFamily="34" charset="0"/>
              </a:rPr>
              <a:t>2. Preprocesiranje podataka:</a:t>
            </a:r>
            <a:endParaRPr lang="en-US" dirty="0">
              <a:latin typeface="Franklin Gothic Book" panose="020B0503020102020204" pitchFamily="34" charset="0"/>
              <a:cs typeface="Segoe UI" panose="020B0502040204020203" pitchFamily="34" charset="0"/>
            </a:endParaRPr>
          </a:p>
        </p:txBody>
      </p:sp>
      <p:pic>
        <p:nvPicPr>
          <p:cNvPr id="11" name="Graphic 10" descr="Open Book">
            <a:extLst>
              <a:ext uri="{FF2B5EF4-FFF2-40B4-BE49-F238E27FC236}">
                <a16:creationId xmlns:a16="http://schemas.microsoft.com/office/drawing/2014/main" id="{E06C5175-7234-E91F-1582-D6AD664D3CC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25242" y="356917"/>
            <a:ext cx="1097280" cy="1097280"/>
          </a:xfrm>
          <a:prstGeom prst="rect">
            <a:avLst/>
          </a:prstGeom>
        </p:spPr>
      </p:pic>
      <p:pic>
        <p:nvPicPr>
          <p:cNvPr id="1026" name="Picture 2">
            <a:extLst>
              <a:ext uri="{FF2B5EF4-FFF2-40B4-BE49-F238E27FC236}">
                <a16:creationId xmlns:a16="http://schemas.microsoft.com/office/drawing/2014/main" id="{79B2829E-5EE0-2477-7676-0F86D044B18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339515"/>
            <a:ext cx="11866758" cy="248761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0766013A-D919-FFB7-63B2-D789C48B813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3827128"/>
            <a:ext cx="11866758" cy="248761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DF6AE753-ED0D-10BD-2B12-CC46CD7FC3BB}"/>
              </a:ext>
            </a:extLst>
          </p:cNvPr>
          <p:cNvSpPr txBox="1"/>
          <p:nvPr/>
        </p:nvSpPr>
        <p:spPr>
          <a:xfrm>
            <a:off x="325242" y="6391470"/>
            <a:ext cx="7295139" cy="369332"/>
          </a:xfrm>
          <a:prstGeom prst="rect">
            <a:avLst/>
          </a:prstGeom>
          <a:noFill/>
        </p:spPr>
        <p:txBody>
          <a:bodyPr wrap="none" rtlCol="0">
            <a:spAutoFit/>
          </a:bodyPr>
          <a:lstStyle/>
          <a:p>
            <a:r>
              <a:rPr lang="sr-Latn-RS" dirty="0"/>
              <a:t>Slika 3. Uticaj THDU A i B na IsolationForest algoritam za detekciju anomalija</a:t>
            </a:r>
          </a:p>
        </p:txBody>
      </p:sp>
    </p:spTree>
    <p:extLst>
      <p:ext uri="{BB962C8B-B14F-4D97-AF65-F5344CB8AC3E}">
        <p14:creationId xmlns:p14="http://schemas.microsoft.com/office/powerpoint/2010/main" val="301193149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44781794_win32_fixed.potx" id="{FFA6945E-0D2E-49A3-B8AE-0157B47B7617}" vid="{3D53E5D5-FE42-40E3-89B4-70F55FAC326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Research presentation</Template>
  <TotalTime>1840</TotalTime>
  <Words>3183</Words>
  <Application>Microsoft Office PowerPoint</Application>
  <PresentationFormat>Widescreen</PresentationFormat>
  <Paragraphs>218</Paragraphs>
  <Slides>38</Slides>
  <Notes>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38</vt:i4>
      </vt:variant>
    </vt:vector>
  </HeadingPairs>
  <TitlesOfParts>
    <vt:vector size="47" baseType="lpstr">
      <vt:lpstr>Arial</vt:lpstr>
      <vt:lpstr>Calibri</vt:lpstr>
      <vt:lpstr>Calibri Light</vt:lpstr>
      <vt:lpstr>Cambria Math</vt:lpstr>
      <vt:lpstr>Franklin Gothic Book</vt:lpstr>
      <vt:lpstr>Helvetica</vt:lpstr>
      <vt:lpstr>inherit</vt:lpstr>
      <vt:lpstr>Segoe UI</vt:lpstr>
      <vt:lpstr>Office Theme</vt:lpstr>
      <vt:lpstr>B2 Energy data: Anomaly Detection</vt:lpstr>
      <vt:lpstr>Uvod:</vt:lpstr>
      <vt:lpstr>1. Istraživačka analiza podataka:</vt:lpstr>
      <vt:lpstr>1. Istraživačka analiza podataka:</vt:lpstr>
      <vt:lpstr>1. Istraživačka analiza podataka:</vt:lpstr>
      <vt:lpstr>1. Istraživačka analiza podataka:</vt:lpstr>
      <vt:lpstr>1. Istraživačka analiza podataka:</vt:lpstr>
      <vt:lpstr>2. Preprocesiranje podataka:</vt:lpstr>
      <vt:lpstr>2. Preprocesiranje podataka:</vt:lpstr>
      <vt:lpstr>3. Redukcija dimenzionalnosti:</vt:lpstr>
      <vt:lpstr>PowerPoint Presentation</vt:lpstr>
      <vt:lpstr>3. Redukcija dimenzionalnosti - normalizacija</vt:lpstr>
      <vt:lpstr>3. Redukcija dimenzionalnosti – PCA </vt:lpstr>
      <vt:lpstr>PowerPoint Presentation</vt:lpstr>
      <vt:lpstr>4. Detekcija anomalija:</vt:lpstr>
      <vt:lpstr>4. Detekcija anomalija – silhouette score:</vt:lpstr>
      <vt:lpstr>4. Detekcija anomalija – Isolation Forest:</vt:lpstr>
      <vt:lpstr>4. Detekcija anomalija – Isolation Forest:</vt:lpstr>
      <vt:lpstr>4. Detekcija anomalija – Isolation Forest (prvi dan):</vt:lpstr>
      <vt:lpstr>4. Detekcija anomalija – Isolation Forest (prvi dan):</vt:lpstr>
      <vt:lpstr>4. Detekcija anomalija – Isolation Forest (prvi dan):</vt:lpstr>
      <vt:lpstr>4. Detekcija anomalija – Isolation Forest (drugi dan):</vt:lpstr>
      <vt:lpstr>4. Detekcija anomalija – Isolation Forest (drugi dan):</vt:lpstr>
      <vt:lpstr>4. Detekcija anomalija – Isolation Forest (drugi dan):</vt:lpstr>
      <vt:lpstr>4. Detekcija anomalija – Isolation Forest (drugi dan):</vt:lpstr>
      <vt:lpstr>4. Detekcija anomalija – Isolation Forest (drugi dan):</vt:lpstr>
      <vt:lpstr>4. Detekcija anomalija – Isolation Forest (treći dan):</vt:lpstr>
      <vt:lpstr>4. Detekcija anomalija – Isolation Forest (treći dan):</vt:lpstr>
      <vt:lpstr>4. Detekcija anomalija – Isolation Forest (treći dan):</vt:lpstr>
      <vt:lpstr>4. Detekcija anomalija – Isolation Forest (četvrti dan):</vt:lpstr>
      <vt:lpstr>4. Detekcija anomalija – Isolation Forest (četvrti dan):</vt:lpstr>
      <vt:lpstr>4. Detekcija anomalija – Local Outlier Factor:</vt:lpstr>
      <vt:lpstr>4. Detekcija anomalija – Local Outlier Factor(prvi dan):</vt:lpstr>
      <vt:lpstr>4. Detekcija anomalija – Local Outlier Factor(drugi dan):</vt:lpstr>
      <vt:lpstr>4. Detekcija anomalija – Local Outlier Factor(treći dan):</vt:lpstr>
      <vt:lpstr>4. Detekcija anomalija – Local Outlier Factor(četvrti dan):</vt:lpstr>
      <vt:lpstr>Zaključak:</vt:lpstr>
      <vt:lpstr>Hvala na pažnji</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TextRank algoritam</dc:title>
  <dc:creator>Andrija Malbasa</dc:creator>
  <cp:lastModifiedBy>Andrija Malbasa</cp:lastModifiedBy>
  <cp:revision>23</cp:revision>
  <dcterms:created xsi:type="dcterms:W3CDTF">2023-01-17T14:13:05Z</dcterms:created>
  <dcterms:modified xsi:type="dcterms:W3CDTF">2023-07-03T11:17:40Z</dcterms:modified>
</cp:coreProperties>
</file>